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6.xml" ContentType="application/vnd.openxmlformats-officedocument.presentationml.tags+xml"/>
  <Override PartName="/ppt/notesSlides/notesSlide10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1.xml" ContentType="application/vnd.openxmlformats-officedocument.presentationml.notesSlide+xml"/>
  <Override PartName="/ppt/tags/tag19.xml" ContentType="application/vnd.openxmlformats-officedocument.presentationml.tags+xml"/>
  <Override PartName="/ppt/notesSlides/notesSlide12.xml" ContentType="application/vnd.openxmlformats-officedocument.presentationml.notesSlide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317" r:id="rId2"/>
    <p:sldId id="262" r:id="rId3"/>
    <p:sldId id="263" r:id="rId4"/>
    <p:sldId id="272" r:id="rId5"/>
    <p:sldId id="279" r:id="rId6"/>
    <p:sldId id="264" r:id="rId7"/>
    <p:sldId id="265" r:id="rId8"/>
    <p:sldId id="284" r:id="rId9"/>
    <p:sldId id="266" r:id="rId10"/>
    <p:sldId id="256" r:id="rId11"/>
    <p:sldId id="278" r:id="rId12"/>
    <p:sldId id="313" r:id="rId13"/>
    <p:sldId id="298" r:id="rId14"/>
    <p:sldId id="301" r:id="rId15"/>
    <p:sldId id="302" r:id="rId16"/>
    <p:sldId id="303" r:id="rId17"/>
    <p:sldId id="304" r:id="rId18"/>
    <p:sldId id="307" r:id="rId19"/>
    <p:sldId id="308" r:id="rId20"/>
    <p:sldId id="309" r:id="rId21"/>
    <p:sldId id="310" r:id="rId22"/>
    <p:sldId id="305" r:id="rId23"/>
    <p:sldId id="311" r:id="rId24"/>
    <p:sldId id="314" r:id="rId25"/>
    <p:sldId id="315" r:id="rId26"/>
    <p:sldId id="316" r:id="rId2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CC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6" autoAdjust="0"/>
    <p:restoredTop sz="95041"/>
  </p:normalViewPr>
  <p:slideViewPr>
    <p:cSldViewPr snapToGrid="0" snapToObjects="1">
      <p:cViewPr varScale="1">
        <p:scale>
          <a:sx n="79" d="100"/>
          <a:sy n="79" d="100"/>
        </p:scale>
        <p:origin x="720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1DA73-14E6-DE4B-9961-2FA100702064}" type="datetimeFigureOut">
              <a:rPr lang="es-ES" smtClean="0"/>
              <a:t>26/09/2022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7E1F5-9A2C-5747-BFE5-DBE3F4421C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0520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8726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0711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613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221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4826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7335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66475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61689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21392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7110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17117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50376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24124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77E1F5-9A2C-5747-BFE5-DBE3F4421C55}" type="slidenum">
              <a:rPr lang="es-ES" smtClean="0"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0803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640098-42DA-3343-8F24-10C2496E85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D84449-105F-3C41-9ED9-589828079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827E9E-E906-A243-BA3A-30D5A29B6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CF260-9CA1-6C4A-824E-31EF5DA2CB11}" type="datetime1">
              <a:rPr lang="es-ES" smtClean="0"/>
              <a:t>26/09/2022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FBC2F4-B283-E544-8D26-B025BE98F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66410F7-21D3-014F-B240-F9B9756A3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645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E0FC51-78F3-094C-9E60-3AE196B48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91CF7A-FECB-A444-8EEF-9A4EEC22F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3080B0-FDCC-F544-8E3E-0DFD2F50F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7E41D-3702-1747-B1F1-95781152AA37}" type="datetime1">
              <a:rPr lang="es-ES" smtClean="0"/>
              <a:t>26/09/2022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6E7BA22-45C8-9A44-B6DA-313B7157F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CD7472-3E4A-3541-A4AB-8696510CF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1853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E58E78-0589-B04C-8E63-D6022D3BF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FAD6BFD-2928-A74C-8008-57B572F22B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DC9A35-15BC-C64E-89B2-37E6C976F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F585-BCB8-0D46-815B-02CA83DEA380}" type="datetime1">
              <a:rPr lang="es-ES" smtClean="0"/>
              <a:t>26/09/2022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F0912A-CF76-5B45-ACC9-AAA197F96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E225EE-53BA-6A4F-BA03-B808C2036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5696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688B11-CF08-4F4A-9FA1-98FB57EC7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5B6DC0-8358-BD4E-896C-AC0D1D2F27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A867956-3919-EB4C-8EC8-CD9074DF7B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C64104D-66E4-3A4E-B7BC-506E21CB9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F7FA5-C8C7-8843-A7C3-57A917E586C7}" type="datetime1">
              <a:rPr lang="es-ES" smtClean="0"/>
              <a:t>26/09/2022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4D75C6-AB44-D04B-9A51-722E17797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627E78-4641-064B-98AB-761861FE5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2420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D050AB-B580-1644-9D69-B4C87B3F7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F262BD-3F81-1D47-893E-18A562F65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C3EEE99-C237-C144-A019-515C6ACAF1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B1AE108-9268-DC4F-9366-4FA3392B0B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C0DF747-164E-1446-86B6-4A71E2E70E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0C94A3E-9F7F-BB44-BE96-E4D25F7DF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7619-B635-1748-A005-5AD8B5583D4D}" type="datetime1">
              <a:rPr lang="es-ES" smtClean="0"/>
              <a:t>26/09/2022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3A6CD19-9677-CF43-A81B-1EF2CD7F4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99FAD1E-E947-8141-9C8D-EB72CCDF5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3514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6898F2-0447-9144-A037-F696FBC9F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4E82BE1-EFBA-4B4E-B557-1CB079627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0A913-E9DD-8447-B2E3-EC8F7A9E710F}" type="datetime1">
              <a:rPr lang="es-ES" smtClean="0"/>
              <a:t>26/09/2022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A6840DA-DCC6-C24E-824A-BF4DF0B62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13C4E8D-B47B-0043-AF00-70EBABA9F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0685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3A3D834-3CC6-7C4D-A5EC-FF2E61006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955C-2BD0-CF42-8A63-9F3231DE0562}" type="datetime1">
              <a:rPr lang="es-ES" smtClean="0"/>
              <a:t>26/09/2022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22B8774-BC5E-8140-A412-83D9663E7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E39FD7F-D60A-7147-A90D-C79643C0A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6336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2DBCCF-F7C4-894E-B50E-6F9A69EDD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82B5C0-B4B6-F244-BE85-62CD6D422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875863F-828E-4A43-9E6F-13F0C75CE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A3140A-CF93-4E49-9D29-D29DAD72E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3CBCC-38DB-D743-A8CF-8384AE0F350E}" type="datetime1">
              <a:rPr lang="es-ES" smtClean="0"/>
              <a:t>26/09/2022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A1C178B-8327-F845-B6AC-BAE66FDBF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18FFA25-5BDB-B540-A467-851644A75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2153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E5843D-0517-1540-9ED8-A1E3BAD61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FF58DCC-4703-0C4F-B551-E7BA7A7ABC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F3BC19-9204-EF4B-BFBE-D17127F0D5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08177F-0478-1C4A-97F9-A42037D2D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F1CF0-977F-A547-BFAA-A3E630EBB373}" type="datetime1">
              <a:rPr lang="es-ES" smtClean="0"/>
              <a:t>26/09/2022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BDDDE8E-F08B-A34E-B406-AE6ECB93A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16A58C-4A6C-8245-96AF-B30A75859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9326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BB0A80-7406-8B49-849B-D3151DEB5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98A773-8855-8F4C-9F72-EB114BF0FB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4C0107-C68C-CC45-BFA6-939D6E378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4D88-943D-4D41-B3E2-C122BB8284CB}" type="datetime1">
              <a:rPr lang="es-ES" smtClean="0"/>
              <a:t>26/09/2022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F9A15C-AEBE-F24B-9902-44CE4E4E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67F0D7-A421-ED42-8A00-D1929380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871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ADC9A89-B078-884C-AF98-469DA3AF70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29BEFA-EB0B-B74B-9C43-864B5715E0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662302-4468-8C42-865F-5C170F76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CAE2B-6D3A-E44C-852E-CF9C0EBC9CED}" type="datetime1">
              <a:rPr lang="es-ES" smtClean="0"/>
              <a:t>26/09/2022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7034DF-AB93-4249-BE50-8610230A8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8BB507-DE99-7246-80DE-BE498CDA8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3759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C9BF762-57AE-2843-A612-1BC0B05DC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839C6F2-450B-3C47-9DE5-6DBE1E5E7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D1679F-3837-3847-82A3-4F3A0A9CF3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9D040-5ACC-D34E-8CD3-CBDC1C3AD4E5}" type="datetime1">
              <a:rPr lang="es-ES" smtClean="0"/>
              <a:t>26/09/2022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D5F720-4942-FF4E-86EB-42715AD9DD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022A37-1CC4-6F44-836C-5CEDAC6134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AF377-FED8-E54F-8324-13A3CE795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6640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2.m4a"/><Relationship Id="rId7" Type="http://schemas.openxmlformats.org/officeDocument/2006/relationships/image" Target="../media/image6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3.m4a"/><Relationship Id="rId7" Type="http://schemas.openxmlformats.org/officeDocument/2006/relationships/image" Target="../media/image4.jp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9.jp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4.m4a"/><Relationship Id="rId7" Type="http://schemas.openxmlformats.org/officeDocument/2006/relationships/image" Target="../media/image4.jp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6.m4a"/><Relationship Id="rId7" Type="http://schemas.openxmlformats.org/officeDocument/2006/relationships/image" Target="../media/image4.jp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audio" Target="../media/media7.m4a"/><Relationship Id="rId7" Type="http://schemas.openxmlformats.org/officeDocument/2006/relationships/image" Target="../media/image17.png"/><Relationship Id="rId12" Type="http://schemas.openxmlformats.org/officeDocument/2006/relationships/image" Target="../media/image22.jpeg"/><Relationship Id="rId2" Type="http://schemas.microsoft.com/office/2007/relationships/media" Target="../media/media7.m4a"/><Relationship Id="rId16" Type="http://schemas.openxmlformats.org/officeDocument/2006/relationships/image" Target="../media/image6.png"/><Relationship Id="rId1" Type="http://schemas.openxmlformats.org/officeDocument/2006/relationships/tags" Target="../tags/tag5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4.jpg"/><Relationship Id="rId15" Type="http://schemas.openxmlformats.org/officeDocument/2006/relationships/image" Target="../media/image25.jpg"/><Relationship Id="rId10" Type="http://schemas.openxmlformats.org/officeDocument/2006/relationships/image" Target="../media/image2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audio" Target="../media/media8.m4a"/><Relationship Id="rId7" Type="http://schemas.openxmlformats.org/officeDocument/2006/relationships/image" Target="../media/image27.jp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25.jpg"/><Relationship Id="rId11" Type="http://schemas.openxmlformats.org/officeDocument/2006/relationships/image" Target="../media/image7.png"/><Relationship Id="rId5" Type="http://schemas.openxmlformats.org/officeDocument/2006/relationships/image" Target="../media/image26.jp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media9.m4a"/><Relationship Id="rId7" Type="http://schemas.openxmlformats.org/officeDocument/2006/relationships/image" Target="../media/image30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4.jpg"/><Relationship Id="rId5" Type="http://schemas.openxmlformats.org/officeDocument/2006/relationships/image" Target="../media/image29.jpe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media10.m4a"/><Relationship Id="rId7" Type="http://schemas.openxmlformats.org/officeDocument/2006/relationships/image" Target="../media/image4.jpg"/><Relationship Id="rId12" Type="http://schemas.openxmlformats.org/officeDocument/2006/relationships/image" Target="../media/image7.png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32.jpe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2.m4a"/><Relationship Id="rId7" Type="http://schemas.openxmlformats.org/officeDocument/2006/relationships/image" Target="../media/image6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3.m4a"/><Relationship Id="rId7" Type="http://schemas.openxmlformats.org/officeDocument/2006/relationships/image" Target="../media/image6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1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audio" Target="../media/media14.m4a"/><Relationship Id="rId7" Type="http://schemas.openxmlformats.org/officeDocument/2006/relationships/image" Target="../media/image34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4.jpg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5.m4a"/><Relationship Id="rId7" Type="http://schemas.openxmlformats.org/officeDocument/2006/relationships/image" Target="../media/image6.png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36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6.m4a"/><Relationship Id="rId7" Type="http://schemas.openxmlformats.org/officeDocument/2006/relationships/image" Target="../media/image6.png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37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audio" Target="../media/media17.m4a"/><Relationship Id="rId7" Type="http://schemas.openxmlformats.org/officeDocument/2006/relationships/image" Target="../media/image39.png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38.jpeg"/><Relationship Id="rId11" Type="http://schemas.openxmlformats.org/officeDocument/2006/relationships/image" Target="../media/image7.png"/><Relationship Id="rId5" Type="http://schemas.openxmlformats.org/officeDocument/2006/relationships/notesSlide" Target="../notesSlides/notesSlide7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8.m4a"/><Relationship Id="rId7" Type="http://schemas.openxmlformats.org/officeDocument/2006/relationships/image" Target="../media/image40.png"/><Relationship Id="rId2" Type="http://schemas.microsoft.com/office/2007/relationships/media" Target="../media/media18.m4a"/><Relationship Id="rId1" Type="http://schemas.openxmlformats.org/officeDocument/2006/relationships/tags" Target="../tags/tag15.xml"/><Relationship Id="rId6" Type="http://schemas.openxmlformats.org/officeDocument/2006/relationships/image" Target="../media/image4.jp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1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0.png"/><Relationship Id="rId5" Type="http://schemas.openxmlformats.org/officeDocument/2006/relationships/image" Target="../media/image4.jp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45.png"/><Relationship Id="rId3" Type="http://schemas.openxmlformats.org/officeDocument/2006/relationships/audio" Target="../media/media20.m4a"/><Relationship Id="rId7" Type="http://schemas.openxmlformats.org/officeDocument/2006/relationships/image" Target="../media/image3.png"/><Relationship Id="rId12" Type="http://schemas.openxmlformats.org/officeDocument/2006/relationships/image" Target="../media/image44.png"/><Relationship Id="rId2" Type="http://schemas.microsoft.com/office/2007/relationships/media" Target="../media/media20.m4a"/><Relationship Id="rId16" Type="http://schemas.openxmlformats.org/officeDocument/2006/relationships/image" Target="../media/image7.png"/><Relationship Id="rId1" Type="http://schemas.openxmlformats.org/officeDocument/2006/relationships/tags" Target="../tags/tag16.xml"/><Relationship Id="rId6" Type="http://schemas.openxmlformats.org/officeDocument/2006/relationships/image" Target="../media/image25.jpg"/><Relationship Id="rId11" Type="http://schemas.openxmlformats.org/officeDocument/2006/relationships/image" Target="../media/image43.png"/><Relationship Id="rId5" Type="http://schemas.openxmlformats.org/officeDocument/2006/relationships/notesSlide" Target="../notesSlides/notesSlide10.xml"/><Relationship Id="rId15" Type="http://schemas.openxmlformats.org/officeDocument/2006/relationships/image" Target="../media/image46.png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png"/><Relationship Id="rId1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6.png"/><Relationship Id="rId3" Type="http://schemas.openxmlformats.org/officeDocument/2006/relationships/audio" Target="../media/media21.m4a"/><Relationship Id="rId7" Type="http://schemas.openxmlformats.org/officeDocument/2006/relationships/image" Target="../media/image47.png"/><Relationship Id="rId12" Type="http://schemas.openxmlformats.org/officeDocument/2006/relationships/image" Target="../media/image19.png"/><Relationship Id="rId2" Type="http://schemas.microsoft.com/office/2007/relationships/media" Target="../media/media21.m4a"/><Relationship Id="rId1" Type="http://schemas.openxmlformats.org/officeDocument/2006/relationships/tags" Target="../tags/tag17.xml"/><Relationship Id="rId6" Type="http://schemas.openxmlformats.org/officeDocument/2006/relationships/image" Target="../media/image4.jpg"/><Relationship Id="rId11" Type="http://schemas.openxmlformats.org/officeDocument/2006/relationships/image" Target="../media/image18.jpeg"/><Relationship Id="rId5" Type="http://schemas.openxmlformats.org/officeDocument/2006/relationships/image" Target="../media/image9.jpg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6.jpeg"/><Relationship Id="rId1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7.png"/><Relationship Id="rId3" Type="http://schemas.openxmlformats.org/officeDocument/2006/relationships/audio" Target="../media/media22.m4a"/><Relationship Id="rId7" Type="http://schemas.openxmlformats.org/officeDocument/2006/relationships/image" Target="../media/image49.png"/><Relationship Id="rId12" Type="http://schemas.openxmlformats.org/officeDocument/2006/relationships/image" Target="../media/image6.png"/><Relationship Id="rId2" Type="http://schemas.microsoft.com/office/2007/relationships/media" Target="../media/media22.m4a"/><Relationship Id="rId1" Type="http://schemas.openxmlformats.org/officeDocument/2006/relationships/tags" Target="../tags/tag18.xml"/><Relationship Id="rId6" Type="http://schemas.openxmlformats.org/officeDocument/2006/relationships/image" Target="../media/image4.jpg"/><Relationship Id="rId11" Type="http://schemas.openxmlformats.org/officeDocument/2006/relationships/image" Target="../media/image53.png"/><Relationship Id="rId5" Type="http://schemas.openxmlformats.org/officeDocument/2006/relationships/notesSlide" Target="../notesSlides/notesSlide11.xml"/><Relationship Id="rId10" Type="http://schemas.openxmlformats.org/officeDocument/2006/relationships/image" Target="../media/image52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3.m4a"/><Relationship Id="rId7" Type="http://schemas.openxmlformats.org/officeDocument/2006/relationships/image" Target="../media/image4.jpg"/><Relationship Id="rId2" Type="http://schemas.microsoft.com/office/2007/relationships/media" Target="../media/media23.m4a"/><Relationship Id="rId1" Type="http://schemas.openxmlformats.org/officeDocument/2006/relationships/tags" Target="../tags/tag19.xml"/><Relationship Id="rId6" Type="http://schemas.openxmlformats.org/officeDocument/2006/relationships/image" Target="../media/image54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4.m4a"/><Relationship Id="rId7" Type="http://schemas.openxmlformats.org/officeDocument/2006/relationships/image" Target="../media/image54.png"/><Relationship Id="rId2" Type="http://schemas.microsoft.com/office/2007/relationships/media" Target="../media/media24.m4a"/><Relationship Id="rId1" Type="http://schemas.openxmlformats.org/officeDocument/2006/relationships/tags" Target="../tags/tag20.xml"/><Relationship Id="rId6" Type="http://schemas.openxmlformats.org/officeDocument/2006/relationships/image" Target="../media/image4.jp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audio" Target="../media/media25.m4a"/><Relationship Id="rId7" Type="http://schemas.openxmlformats.org/officeDocument/2006/relationships/image" Target="../media/image55.png"/><Relationship Id="rId2" Type="http://schemas.microsoft.com/office/2007/relationships/media" Target="../media/media25.m4a"/><Relationship Id="rId1" Type="http://schemas.openxmlformats.org/officeDocument/2006/relationships/tags" Target="../tags/tag21.xml"/><Relationship Id="rId6" Type="http://schemas.openxmlformats.org/officeDocument/2006/relationships/image" Target="../media/image40.png"/><Relationship Id="rId11" Type="http://schemas.openxmlformats.org/officeDocument/2006/relationships/image" Target="../media/image7.png"/><Relationship Id="rId5" Type="http://schemas.openxmlformats.org/officeDocument/2006/relationships/notesSlide" Target="../notesSlides/notesSlide14.xml"/><Relationship Id="rId10" Type="http://schemas.openxmlformats.org/officeDocument/2006/relationships/image" Target="../media/image5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upo 24">
            <a:extLst>
              <a:ext uri="{FF2B5EF4-FFF2-40B4-BE49-F238E27FC236}">
                <a16:creationId xmlns:a16="http://schemas.microsoft.com/office/drawing/2014/main" id="{43FCF513-81DE-D463-A127-9ECCC15ED961}"/>
              </a:ext>
            </a:extLst>
          </p:cNvPr>
          <p:cNvGrpSpPr/>
          <p:nvPr/>
        </p:nvGrpSpPr>
        <p:grpSpPr>
          <a:xfrm>
            <a:off x="167376" y="513556"/>
            <a:ext cx="11881955" cy="6159024"/>
            <a:chOff x="167376" y="513556"/>
            <a:chExt cx="11881955" cy="6159024"/>
          </a:xfrm>
        </p:grpSpPr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BAE09D04-7080-FB49-F848-76387C755944}"/>
                </a:ext>
              </a:extLst>
            </p:cNvPr>
            <p:cNvGrpSpPr/>
            <p:nvPr/>
          </p:nvGrpSpPr>
          <p:grpSpPr>
            <a:xfrm>
              <a:off x="167376" y="513556"/>
              <a:ext cx="11881955" cy="4684218"/>
              <a:chOff x="94697" y="717147"/>
              <a:chExt cx="11881955" cy="4684218"/>
            </a:xfrm>
          </p:grpSpPr>
          <p:pic>
            <p:nvPicPr>
              <p:cNvPr id="3" name="Imagen 2">
                <a:extLst>
                  <a:ext uri="{FF2B5EF4-FFF2-40B4-BE49-F238E27FC236}">
                    <a16:creationId xmlns:a16="http://schemas.microsoft.com/office/drawing/2014/main" id="{178E6879-E17D-97FD-C525-862C1200DF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4697" y="3656283"/>
                <a:ext cx="11881955" cy="1745082"/>
              </a:xfrm>
              <a:prstGeom prst="rect">
                <a:avLst/>
              </a:prstGeom>
            </p:spPr>
          </p:pic>
          <p:grpSp>
            <p:nvGrpSpPr>
              <p:cNvPr id="4" name="Grupo 3">
                <a:extLst>
                  <a:ext uri="{FF2B5EF4-FFF2-40B4-BE49-F238E27FC236}">
                    <a16:creationId xmlns:a16="http://schemas.microsoft.com/office/drawing/2014/main" id="{DE60AD27-A6E3-56CA-ADF1-CC17F09D16D4}"/>
                  </a:ext>
                </a:extLst>
              </p:cNvPr>
              <p:cNvGrpSpPr/>
              <p:nvPr/>
            </p:nvGrpSpPr>
            <p:grpSpPr>
              <a:xfrm>
                <a:off x="7553165" y="2460371"/>
                <a:ext cx="558902" cy="1616168"/>
                <a:chOff x="5535521" y="472545"/>
                <a:chExt cx="558902" cy="1616168"/>
              </a:xfrm>
            </p:grpSpPr>
            <p:sp>
              <p:nvSpPr>
                <p:cNvPr id="5" name="CuadroTexto 4">
                  <a:extLst>
                    <a:ext uri="{FF2B5EF4-FFF2-40B4-BE49-F238E27FC236}">
                      <a16:creationId xmlns:a16="http://schemas.microsoft.com/office/drawing/2014/main" id="{C724278E-920B-80A4-6A24-9FC7E37DB661}"/>
                    </a:ext>
                  </a:extLst>
                </p:cNvPr>
                <p:cNvSpPr txBox="1"/>
                <p:nvPr/>
              </p:nvSpPr>
              <p:spPr>
                <a:xfrm>
                  <a:off x="5535521" y="472545"/>
                  <a:ext cx="55890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ES" sz="2800" dirty="0">
                      <a:solidFill>
                        <a:srgbClr val="0070C0"/>
                      </a:solidFill>
                    </a:rPr>
                    <a:t>1º</a:t>
                  </a:r>
                </a:p>
              </p:txBody>
            </p:sp>
            <p:cxnSp>
              <p:nvCxnSpPr>
                <p:cNvPr id="6" name="Conector recto de flecha 5">
                  <a:extLst>
                    <a:ext uri="{FF2B5EF4-FFF2-40B4-BE49-F238E27FC236}">
                      <a16:creationId xmlns:a16="http://schemas.microsoft.com/office/drawing/2014/main" id="{2CB3ED5C-6AC1-B6A2-A42C-C68327C58DA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809141" y="982357"/>
                  <a:ext cx="0" cy="1106356"/>
                </a:xfrm>
                <a:prstGeom prst="straightConnector1">
                  <a:avLst/>
                </a:prstGeom>
                <a:ln w="38100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" name="Grupo 6">
                <a:extLst>
                  <a:ext uri="{FF2B5EF4-FFF2-40B4-BE49-F238E27FC236}">
                    <a16:creationId xmlns:a16="http://schemas.microsoft.com/office/drawing/2014/main" id="{0AF20433-DEA1-75DA-3FEE-914A17C28AE2}"/>
                  </a:ext>
                </a:extLst>
              </p:cNvPr>
              <p:cNvGrpSpPr/>
              <p:nvPr/>
            </p:nvGrpSpPr>
            <p:grpSpPr>
              <a:xfrm>
                <a:off x="9471418" y="2866497"/>
                <a:ext cx="558902" cy="1576412"/>
                <a:chOff x="5525583" y="520862"/>
                <a:chExt cx="558902" cy="1576412"/>
              </a:xfrm>
            </p:grpSpPr>
            <p:sp>
              <p:nvSpPr>
                <p:cNvPr id="8" name="CuadroTexto 7">
                  <a:extLst>
                    <a:ext uri="{FF2B5EF4-FFF2-40B4-BE49-F238E27FC236}">
                      <a16:creationId xmlns:a16="http://schemas.microsoft.com/office/drawing/2014/main" id="{BE58A137-DB44-EDC1-0B84-F671ADED35F4}"/>
                    </a:ext>
                  </a:extLst>
                </p:cNvPr>
                <p:cNvSpPr txBox="1"/>
                <p:nvPr/>
              </p:nvSpPr>
              <p:spPr>
                <a:xfrm>
                  <a:off x="5525583" y="520862"/>
                  <a:ext cx="55890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ES" sz="2800" dirty="0">
                      <a:solidFill>
                        <a:srgbClr val="0070C0"/>
                      </a:solidFill>
                    </a:rPr>
                    <a:t>2º</a:t>
                  </a:r>
                </a:p>
              </p:txBody>
            </p:sp>
            <p:cxnSp>
              <p:nvCxnSpPr>
                <p:cNvPr id="9" name="Conector recto de flecha 8">
                  <a:extLst>
                    <a:ext uri="{FF2B5EF4-FFF2-40B4-BE49-F238E27FC236}">
                      <a16:creationId xmlns:a16="http://schemas.microsoft.com/office/drawing/2014/main" id="{BC2C7C5C-41B6-15F6-531F-66A4AE4047A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99202" y="990918"/>
                  <a:ext cx="0" cy="1106356"/>
                </a:xfrm>
                <a:prstGeom prst="straightConnector1">
                  <a:avLst/>
                </a:prstGeom>
                <a:ln w="38100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" name="Grupo 9">
                <a:extLst>
                  <a:ext uri="{FF2B5EF4-FFF2-40B4-BE49-F238E27FC236}">
                    <a16:creationId xmlns:a16="http://schemas.microsoft.com/office/drawing/2014/main" id="{4DF67DD2-F25B-9049-52AE-18B5C47EE2FB}"/>
                  </a:ext>
                </a:extLst>
              </p:cNvPr>
              <p:cNvGrpSpPr/>
              <p:nvPr/>
            </p:nvGrpSpPr>
            <p:grpSpPr>
              <a:xfrm>
                <a:off x="536139" y="2936071"/>
                <a:ext cx="558902" cy="1566471"/>
                <a:chOff x="5545460" y="570558"/>
                <a:chExt cx="558902" cy="1566471"/>
              </a:xfrm>
            </p:grpSpPr>
            <p:sp>
              <p:nvSpPr>
                <p:cNvPr id="11" name="CuadroTexto 10">
                  <a:extLst>
                    <a:ext uri="{FF2B5EF4-FFF2-40B4-BE49-F238E27FC236}">
                      <a16:creationId xmlns:a16="http://schemas.microsoft.com/office/drawing/2014/main" id="{3B59C9B5-764F-ADC3-EE38-DC1E44A8F2A5}"/>
                    </a:ext>
                  </a:extLst>
                </p:cNvPr>
                <p:cNvSpPr txBox="1"/>
                <p:nvPr/>
              </p:nvSpPr>
              <p:spPr>
                <a:xfrm>
                  <a:off x="5545460" y="570558"/>
                  <a:ext cx="55890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ES" sz="2800" dirty="0">
                      <a:solidFill>
                        <a:srgbClr val="0070C0"/>
                      </a:solidFill>
                    </a:rPr>
                    <a:t>3º</a:t>
                  </a:r>
                </a:p>
              </p:txBody>
            </p:sp>
            <p:cxnSp>
              <p:nvCxnSpPr>
                <p:cNvPr id="12" name="Conector recto de flecha 11">
                  <a:extLst>
                    <a:ext uri="{FF2B5EF4-FFF2-40B4-BE49-F238E27FC236}">
                      <a16:creationId xmlns:a16="http://schemas.microsoft.com/office/drawing/2014/main" id="{1149D710-A216-11AA-1696-1E2CEAC39BC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819080" y="1030673"/>
                  <a:ext cx="0" cy="1106356"/>
                </a:xfrm>
                <a:prstGeom prst="straightConnector1">
                  <a:avLst/>
                </a:prstGeom>
                <a:ln w="38100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C6161996-D4DA-B8FF-2A81-78DB65FA4539}"/>
                  </a:ext>
                </a:extLst>
              </p:cNvPr>
              <p:cNvSpPr txBox="1"/>
              <p:nvPr/>
            </p:nvSpPr>
            <p:spPr>
              <a:xfrm>
                <a:off x="642221" y="717147"/>
                <a:ext cx="11127342" cy="20313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dirty="0"/>
                  <a:t>Para escuchar esta presentación seguir los siguientes pasos, en la barra de menú superior del Power Point: </a:t>
                </a:r>
              </a:p>
              <a:p>
                <a:r>
                  <a:rPr lang="es-ES" dirty="0"/>
                  <a:t>1º Seleccionar “presentación con diapositivas”.</a:t>
                </a:r>
              </a:p>
              <a:p>
                <a:r>
                  <a:rPr lang="es-ES" dirty="0"/>
                  <a:t>2º Activar las casillas “Reproducir narraciones” y “Usar intervalos”.</a:t>
                </a:r>
              </a:p>
              <a:p>
                <a:r>
                  <a:rPr lang="es-ES" dirty="0"/>
                  <a:t>3º Pulsar “Reproducir desde el principio” y se inicia la presentación con voz incluida. </a:t>
                </a:r>
              </a:p>
              <a:p>
                <a:r>
                  <a:rPr lang="es-ES" dirty="0"/>
                  <a:t>4º Iniciar la reproducción en pantalla completa. </a:t>
                </a:r>
              </a:p>
              <a:p>
                <a:r>
                  <a:rPr lang="es-ES" dirty="0"/>
                  <a:t>En caso de interrumpir la presentación, se puede empezar desde la última diapositiva vista,  marcándola y pulsando: </a:t>
                </a:r>
              </a:p>
              <a:p>
                <a:r>
                  <a:rPr lang="es-ES" dirty="0"/>
                  <a:t>“Reproducir desde diapositiva actual”</a:t>
                </a:r>
              </a:p>
            </p:txBody>
          </p:sp>
        </p:grp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357B01D8-1CDC-471A-A889-157B0216D740}"/>
                </a:ext>
              </a:extLst>
            </p:cNvPr>
            <p:cNvGrpSpPr/>
            <p:nvPr/>
          </p:nvGrpSpPr>
          <p:grpSpPr>
            <a:xfrm>
              <a:off x="4372610" y="5317435"/>
              <a:ext cx="7429500" cy="1355145"/>
              <a:chOff x="4372610" y="5317435"/>
              <a:chExt cx="7429500" cy="1355145"/>
            </a:xfrm>
          </p:grpSpPr>
          <p:pic>
            <p:nvPicPr>
              <p:cNvPr id="15" name="Imagen 14">
                <a:extLst>
                  <a:ext uri="{FF2B5EF4-FFF2-40B4-BE49-F238E27FC236}">
                    <a16:creationId xmlns:a16="http://schemas.microsoft.com/office/drawing/2014/main" id="{272E8130-CB5F-03F7-03BA-F6D8ADA385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72610" y="6240780"/>
                <a:ext cx="7429500" cy="431800"/>
              </a:xfrm>
              <a:prstGeom prst="rect">
                <a:avLst/>
              </a:prstGeom>
            </p:spPr>
          </p:pic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B15AD4D7-009B-8C7C-B72E-23ABE10E5FCB}"/>
                  </a:ext>
                </a:extLst>
              </p:cNvPr>
              <p:cNvSpPr txBox="1"/>
              <p:nvPr/>
            </p:nvSpPr>
            <p:spPr>
              <a:xfrm>
                <a:off x="8289235" y="5317435"/>
                <a:ext cx="5229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2800" dirty="0">
                    <a:solidFill>
                      <a:srgbClr val="0070C0"/>
                    </a:solidFill>
                  </a:rPr>
                  <a:t>4º</a:t>
                </a:r>
              </a:p>
            </p:txBody>
          </p:sp>
          <p:cxnSp>
            <p:nvCxnSpPr>
              <p:cNvPr id="21" name="Conector recto de flecha 20">
                <a:extLst>
                  <a:ext uri="{FF2B5EF4-FFF2-40B4-BE49-F238E27FC236}">
                    <a16:creationId xmlns:a16="http://schemas.microsoft.com/office/drawing/2014/main" id="{7F9DC990-2361-F373-D123-6610CF2E36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556204" y="5737414"/>
                <a:ext cx="0" cy="674019"/>
              </a:xfrm>
              <a:prstGeom prst="straightConnector1">
                <a:avLst/>
              </a:prstGeom>
              <a:ln w="38100">
                <a:solidFill>
                  <a:srgbClr val="0070C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84328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A2C90654-F159-464E-8F97-626B5EF63F4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494" t="12158" b="6444"/>
          <a:stretch/>
        </p:blipFill>
        <p:spPr>
          <a:xfrm>
            <a:off x="119271" y="1404730"/>
            <a:ext cx="5683710" cy="511534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8BE2F1E-067E-7A40-BCD0-C6454DB292D2}"/>
              </a:ext>
            </a:extLst>
          </p:cNvPr>
          <p:cNvSpPr txBox="1"/>
          <p:nvPr/>
        </p:nvSpPr>
        <p:spPr>
          <a:xfrm>
            <a:off x="164898" y="342096"/>
            <a:ext cx="87985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>
                <a:solidFill>
                  <a:srgbClr val="92D050"/>
                </a:solidFill>
              </a:rPr>
              <a:t>Medicación inhalada y Cambio Climático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3C6A1B3-5C33-1F46-BCC3-B314881878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1147" y="5002474"/>
            <a:ext cx="3500993" cy="185552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9F101A9-3400-406D-E203-5F964146C7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1386" y="1563862"/>
            <a:ext cx="3017534" cy="3017534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91DAA0F-417A-BEE9-7CBB-E39070E7432A}"/>
              </a:ext>
            </a:extLst>
          </p:cNvPr>
          <p:cNvSpPr txBox="1"/>
          <p:nvPr/>
        </p:nvSpPr>
        <p:spPr>
          <a:xfrm>
            <a:off x="6241724" y="5722638"/>
            <a:ext cx="23619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solidFill>
                  <a:srgbClr val="92D050"/>
                </a:solidFill>
              </a:rPr>
              <a:t>Pedro Cabrera Navarro</a:t>
            </a:r>
          </a:p>
          <a:p>
            <a:pPr algn="ctr"/>
            <a:r>
              <a:rPr lang="es-ES" b="1" dirty="0">
                <a:solidFill>
                  <a:srgbClr val="92D050"/>
                </a:solidFill>
              </a:rPr>
              <a:t>Coordinador nacional </a:t>
            </a:r>
          </a:p>
          <a:p>
            <a:pPr algn="ctr"/>
            <a:r>
              <a:rPr lang="es-ES" b="1" dirty="0">
                <a:solidFill>
                  <a:srgbClr val="92D050"/>
                </a:solidFill>
              </a:rPr>
              <a:t>(AMCC)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410E710-40C3-5D71-AF17-0EB6509FA4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8FCA611-528F-4284-72BB-6A02B55620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3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602"/>
    </mc:Choice>
    <mc:Fallback xmlns="">
      <p:transition spd="slow" advTm="106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74F2368-8DD0-6E4F-A577-E521E69BD96A}"/>
              </a:ext>
            </a:extLst>
          </p:cNvPr>
          <p:cNvSpPr txBox="1"/>
          <p:nvPr/>
        </p:nvSpPr>
        <p:spPr>
          <a:xfrm>
            <a:off x="6158621" y="4034288"/>
            <a:ext cx="532703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81000" indent="-285750">
              <a:buFont typeface="Arial" panose="020B0604020202020204" pitchFamily="34" charset="0"/>
              <a:buChar char="•"/>
            </a:pPr>
            <a:r>
              <a:rPr lang="es-ES" sz="2800" dirty="0">
                <a:solidFill>
                  <a:srgbClr val="00B050"/>
                </a:solidFill>
              </a:rPr>
              <a:t> </a:t>
            </a:r>
            <a:r>
              <a:rPr lang="es-ES" sz="2000" dirty="0"/>
              <a:t>Actualmente, </a:t>
            </a:r>
            <a:r>
              <a:rPr lang="es-ES" sz="2000" dirty="0" err="1"/>
              <a:t>hidrofluorocarbonados</a:t>
            </a:r>
            <a:r>
              <a:rPr lang="es-ES" sz="2000" dirty="0"/>
              <a:t> (HFC) o</a:t>
            </a:r>
          </a:p>
          <a:p>
            <a:pPr marL="323850"/>
            <a:r>
              <a:rPr lang="es-ES" sz="2000" dirty="0"/>
              <a:t>   </a:t>
            </a:r>
            <a:r>
              <a:rPr lang="es-ES" sz="2000" dirty="0" err="1"/>
              <a:t>hidrofluoroalcanos</a:t>
            </a:r>
            <a:r>
              <a:rPr lang="es-ES" sz="2000" dirty="0"/>
              <a:t> (HFA). Gases de efecto </a:t>
            </a:r>
          </a:p>
          <a:p>
            <a:pPr marL="323850"/>
            <a:r>
              <a:rPr lang="es-ES" sz="2000" dirty="0"/>
              <a:t>   invernadero con muy alto poder de </a:t>
            </a:r>
          </a:p>
          <a:p>
            <a:pPr marL="323850"/>
            <a:r>
              <a:rPr lang="es-ES" sz="2000" dirty="0"/>
              <a:t>   calentamiento global.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2AE6131-4B05-E445-A079-9C5E60E4D5E8}"/>
              </a:ext>
            </a:extLst>
          </p:cNvPr>
          <p:cNvSpPr txBox="1"/>
          <p:nvPr/>
        </p:nvSpPr>
        <p:spPr>
          <a:xfrm>
            <a:off x="186313" y="72654"/>
            <a:ext cx="71412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>
                <a:solidFill>
                  <a:srgbClr val="92D050"/>
                </a:solidFill>
              </a:rPr>
              <a:t>Inhaladores presurizados (pMDI)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3560D4E-040B-094E-A440-2EC8941778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5371" y="5375262"/>
            <a:ext cx="2767819" cy="1466944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FFF0AE3-9887-2042-9845-7F42A48E2B92}"/>
              </a:ext>
            </a:extLst>
          </p:cNvPr>
          <p:cNvSpPr txBox="1"/>
          <p:nvPr/>
        </p:nvSpPr>
        <p:spPr>
          <a:xfrm>
            <a:off x="6151778" y="1137367"/>
            <a:ext cx="560980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195263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000" dirty="0"/>
              <a:t>Suspensión de un fármaco, en polvo, en un gas a</a:t>
            </a:r>
          </a:p>
          <a:p>
            <a:r>
              <a:rPr lang="es-ES" sz="2000" dirty="0"/>
              <a:t>       presión y licuado.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09567D3-3474-C54C-9B52-573D043F472E}"/>
              </a:ext>
            </a:extLst>
          </p:cNvPr>
          <p:cNvSpPr txBox="1"/>
          <p:nvPr/>
        </p:nvSpPr>
        <p:spPr>
          <a:xfrm>
            <a:off x="6153474" y="2175943"/>
            <a:ext cx="4762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2476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000" dirty="0"/>
              <a:t>Precisan agitarse antes de la inhalación.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AE494AA-A2A4-4C49-AECD-F9FDEE1D827B}"/>
              </a:ext>
            </a:extLst>
          </p:cNvPr>
          <p:cNvSpPr txBox="1"/>
          <p:nvPr/>
        </p:nvSpPr>
        <p:spPr>
          <a:xfrm>
            <a:off x="6140488" y="2921008"/>
            <a:ext cx="541436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2476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000" dirty="0"/>
              <a:t>Hasta 1990 gases </a:t>
            </a:r>
            <a:r>
              <a:rPr lang="es-ES" sz="2000" dirty="0" err="1"/>
              <a:t>clorofluorocabonados</a:t>
            </a:r>
            <a:r>
              <a:rPr lang="es-ES" sz="2000" dirty="0"/>
              <a:t> (CFC) </a:t>
            </a:r>
          </a:p>
          <a:p>
            <a:pPr marL="271463"/>
            <a:r>
              <a:rPr lang="es-ES" sz="2000" dirty="0"/>
              <a:t>   prohibidos por disminuir la capa de ozono.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F94A1F52-59AD-8A45-AE21-1D39A4A544DA}"/>
              </a:ext>
            </a:extLst>
          </p:cNvPr>
          <p:cNvCxnSpPr>
            <a:cxnSpLocks/>
          </p:cNvCxnSpPr>
          <p:nvPr/>
        </p:nvCxnSpPr>
        <p:spPr>
          <a:xfrm>
            <a:off x="5983111" y="1298222"/>
            <a:ext cx="0" cy="3183243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CB756FCB-36F5-08F8-D676-57295327C2E8}"/>
              </a:ext>
            </a:extLst>
          </p:cNvPr>
          <p:cNvGrpSpPr/>
          <p:nvPr/>
        </p:nvGrpSpPr>
        <p:grpSpPr>
          <a:xfrm>
            <a:off x="152400" y="1042851"/>
            <a:ext cx="5745480" cy="5632269"/>
            <a:chOff x="975360" y="585651"/>
            <a:chExt cx="5745480" cy="5632269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00519CBE-DC92-CEF5-103D-0FE9E98B312A}"/>
                </a:ext>
              </a:extLst>
            </p:cNvPr>
            <p:cNvGrpSpPr/>
            <p:nvPr/>
          </p:nvGrpSpPr>
          <p:grpSpPr>
            <a:xfrm>
              <a:off x="975360" y="585651"/>
              <a:ext cx="5745480" cy="5632269"/>
              <a:chOff x="975360" y="585651"/>
              <a:chExt cx="5745480" cy="5632269"/>
            </a:xfrm>
          </p:grpSpPr>
          <p:grpSp>
            <p:nvGrpSpPr>
              <p:cNvPr id="14" name="Grupo 13">
                <a:extLst>
                  <a:ext uri="{FF2B5EF4-FFF2-40B4-BE49-F238E27FC236}">
                    <a16:creationId xmlns:a16="http://schemas.microsoft.com/office/drawing/2014/main" id="{E92060FB-EB8B-EE47-AF6D-AFA1D32F69F3}"/>
                  </a:ext>
                </a:extLst>
              </p:cNvPr>
              <p:cNvGrpSpPr/>
              <p:nvPr/>
            </p:nvGrpSpPr>
            <p:grpSpPr>
              <a:xfrm>
                <a:off x="975360" y="585651"/>
                <a:ext cx="5745480" cy="5632269"/>
                <a:chOff x="975360" y="585651"/>
                <a:chExt cx="5745480" cy="5632269"/>
              </a:xfrm>
            </p:grpSpPr>
            <p:grpSp>
              <p:nvGrpSpPr>
                <p:cNvPr id="16" name="Grupo 15">
                  <a:extLst>
                    <a:ext uri="{FF2B5EF4-FFF2-40B4-BE49-F238E27FC236}">
                      <a16:creationId xmlns:a16="http://schemas.microsoft.com/office/drawing/2014/main" id="{82A57640-1610-DED5-0779-BAC81E4D17F4}"/>
                    </a:ext>
                  </a:extLst>
                </p:cNvPr>
                <p:cNvGrpSpPr/>
                <p:nvPr/>
              </p:nvGrpSpPr>
              <p:grpSpPr>
                <a:xfrm>
                  <a:off x="975360" y="585651"/>
                  <a:ext cx="5745480" cy="5632269"/>
                  <a:chOff x="975360" y="585651"/>
                  <a:chExt cx="5745480" cy="5632269"/>
                </a:xfrm>
              </p:grpSpPr>
              <p:grpSp>
                <p:nvGrpSpPr>
                  <p:cNvPr id="18" name="Grupo 17">
                    <a:extLst>
                      <a:ext uri="{FF2B5EF4-FFF2-40B4-BE49-F238E27FC236}">
                        <a16:creationId xmlns:a16="http://schemas.microsoft.com/office/drawing/2014/main" id="{1FB78E8B-22F7-9D7D-C54B-D4265BDF3CF9}"/>
                      </a:ext>
                    </a:extLst>
                  </p:cNvPr>
                  <p:cNvGrpSpPr/>
                  <p:nvPr/>
                </p:nvGrpSpPr>
                <p:grpSpPr>
                  <a:xfrm>
                    <a:off x="975360" y="585651"/>
                    <a:ext cx="5745480" cy="5632269"/>
                    <a:chOff x="396240" y="646611"/>
                    <a:chExt cx="5745480" cy="5632269"/>
                  </a:xfrm>
                </p:grpSpPr>
                <p:grpSp>
                  <p:nvGrpSpPr>
                    <p:cNvPr id="20" name="Grupo 19">
                      <a:extLst>
                        <a:ext uri="{FF2B5EF4-FFF2-40B4-BE49-F238E27FC236}">
                          <a16:creationId xmlns:a16="http://schemas.microsoft.com/office/drawing/2014/main" id="{D8A1766C-4597-7576-536C-23641CE162B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96240" y="646611"/>
                      <a:ext cx="5745480" cy="5632269"/>
                      <a:chOff x="396240" y="646611"/>
                      <a:chExt cx="5745480" cy="5632269"/>
                    </a:xfrm>
                  </p:grpSpPr>
                  <p:grpSp>
                    <p:nvGrpSpPr>
                      <p:cNvPr id="22" name="Grupo 21">
                        <a:extLst>
                          <a:ext uri="{FF2B5EF4-FFF2-40B4-BE49-F238E27FC236}">
                            <a16:creationId xmlns:a16="http://schemas.microsoft.com/office/drawing/2014/main" id="{0856C6B8-073E-4A0A-68B9-627E5C066DD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6240" y="646611"/>
                        <a:ext cx="5745480" cy="5632269"/>
                        <a:chOff x="457200" y="570411"/>
                        <a:chExt cx="5745480" cy="5632269"/>
                      </a:xfrm>
                    </p:grpSpPr>
                    <p:grpSp>
                      <p:nvGrpSpPr>
                        <p:cNvPr id="24" name="Grupo 23">
                          <a:extLst>
                            <a:ext uri="{FF2B5EF4-FFF2-40B4-BE49-F238E27FC236}">
                              <a16:creationId xmlns:a16="http://schemas.microsoft.com/office/drawing/2014/main" id="{93161B01-CCE3-2868-E103-A5DF3D837C90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457200" y="570411"/>
                          <a:ext cx="5745480" cy="5632269"/>
                          <a:chOff x="457200" y="570411"/>
                          <a:chExt cx="5745480" cy="5632269"/>
                        </a:xfrm>
                      </p:grpSpPr>
                      <p:grpSp>
                        <p:nvGrpSpPr>
                          <p:cNvPr id="26" name="Grupo 25">
                            <a:extLst>
                              <a:ext uri="{FF2B5EF4-FFF2-40B4-BE49-F238E27FC236}">
                                <a16:creationId xmlns:a16="http://schemas.microsoft.com/office/drawing/2014/main" id="{E5ABC9F4-9B17-A3CB-6B95-7BEBCB6C0E39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457200" y="570411"/>
                            <a:ext cx="5745480" cy="5632269"/>
                            <a:chOff x="365760" y="372291"/>
                            <a:chExt cx="5745480" cy="5632269"/>
                          </a:xfrm>
                        </p:grpSpPr>
                        <p:grpSp>
                          <p:nvGrpSpPr>
                            <p:cNvPr id="28" name="Grupo 27">
                              <a:extLst>
                                <a:ext uri="{FF2B5EF4-FFF2-40B4-BE49-F238E27FC236}">
                                  <a16:creationId xmlns:a16="http://schemas.microsoft.com/office/drawing/2014/main" id="{A397B596-AAFD-91FD-C635-417E6D9D348D}"/>
                                </a:ext>
                              </a:extLst>
                            </p:cNvPr>
                            <p:cNvGrpSpPr/>
                            <p:nvPr/>
                          </p:nvGrpSpPr>
                          <p:grpSpPr>
                            <a:xfrm>
                              <a:off x="365760" y="372291"/>
                              <a:ext cx="5745480" cy="5632269"/>
                              <a:chOff x="365760" y="372291"/>
                              <a:chExt cx="5745480" cy="5632269"/>
                            </a:xfrm>
                          </p:grpSpPr>
                          <p:grpSp>
                            <p:nvGrpSpPr>
                              <p:cNvPr id="30" name="Grupo 29">
                                <a:extLst>
                                  <a:ext uri="{FF2B5EF4-FFF2-40B4-BE49-F238E27FC236}">
                                    <a16:creationId xmlns:a16="http://schemas.microsoft.com/office/drawing/2014/main" id="{64126091-893B-21A6-1AD7-493F31E1CA48}"/>
                                  </a:ext>
                                </a:extLst>
                              </p:cNvPr>
                              <p:cNvGrpSpPr/>
                              <p:nvPr/>
                            </p:nvGrpSpPr>
                            <p:grpSpPr>
                              <a:xfrm>
                                <a:off x="487680" y="372291"/>
                                <a:ext cx="5623560" cy="5632269"/>
                                <a:chOff x="487680" y="372291"/>
                                <a:chExt cx="5623560" cy="5632269"/>
                              </a:xfrm>
                            </p:grpSpPr>
                            <p:grpSp>
                              <p:nvGrpSpPr>
                                <p:cNvPr id="32" name="Grupo 31">
                                  <a:extLst>
                                    <a:ext uri="{FF2B5EF4-FFF2-40B4-BE49-F238E27FC236}">
                                      <a16:creationId xmlns:a16="http://schemas.microsoft.com/office/drawing/2014/main" id="{4DB96C9E-5C98-A250-7E85-D00C16BC04CF}"/>
                                    </a:ext>
                                  </a:extLst>
                                </p:cNvPr>
                                <p:cNvGrpSpPr/>
                                <p:nvPr/>
                              </p:nvGrpSpPr>
                              <p:grpSpPr>
                                <a:xfrm>
                                  <a:off x="502920" y="372291"/>
                                  <a:ext cx="5608320" cy="5632269"/>
                                  <a:chOff x="502920" y="372291"/>
                                  <a:chExt cx="5608320" cy="5632269"/>
                                </a:xfrm>
                              </p:grpSpPr>
                              <p:grpSp>
                                <p:nvGrpSpPr>
                                  <p:cNvPr id="34" name="Grupo 33">
                                    <a:extLst>
                                      <a:ext uri="{FF2B5EF4-FFF2-40B4-BE49-F238E27FC236}">
                                        <a16:creationId xmlns:a16="http://schemas.microsoft.com/office/drawing/2014/main" id="{5238E0AF-355C-2E2B-2AF5-8E8E363D10AC}"/>
                                      </a:ext>
                                    </a:extLst>
                                  </p:cNvPr>
                                  <p:cNvGrpSpPr/>
                                  <p:nvPr/>
                                </p:nvGrpSpPr>
                                <p:grpSpPr>
                                  <a:xfrm>
                                    <a:off x="502920" y="372291"/>
                                    <a:ext cx="5608320" cy="5330702"/>
                                    <a:chOff x="502920" y="372291"/>
                                    <a:chExt cx="5608320" cy="5330702"/>
                                  </a:xfrm>
                                </p:grpSpPr>
                                <p:grpSp>
                                  <p:nvGrpSpPr>
                                    <p:cNvPr id="36" name="Grupo 35">
                                      <a:extLst>
                                        <a:ext uri="{FF2B5EF4-FFF2-40B4-BE49-F238E27FC236}">
                                          <a16:creationId xmlns:a16="http://schemas.microsoft.com/office/drawing/2014/main" id="{EFF24375-EFFC-E3FB-E440-5DDD5C892F1F}"/>
                                        </a:ext>
                                      </a:extLst>
                                    </p:cNvPr>
                                    <p:cNvGrpSpPr/>
                                    <p:nvPr/>
                                  </p:nvGrpSpPr>
                                  <p:grpSpPr>
                                    <a:xfrm>
                                      <a:off x="502920" y="372291"/>
                                      <a:ext cx="5608320" cy="5330702"/>
                                      <a:chOff x="502920" y="372291"/>
                                      <a:chExt cx="5608320" cy="5330702"/>
                                    </a:xfrm>
                                  </p:grpSpPr>
                                  <p:grpSp>
                                    <p:nvGrpSpPr>
                                      <p:cNvPr id="38" name="Grupo 37">
                                        <a:extLst>
                                          <a:ext uri="{FF2B5EF4-FFF2-40B4-BE49-F238E27FC236}">
                                            <a16:creationId xmlns:a16="http://schemas.microsoft.com/office/drawing/2014/main" id="{50EC3216-58C2-3187-5D79-BADB512A18C3}"/>
                                          </a:ext>
                                        </a:extLst>
                                      </p:cNvPr>
                                      <p:cNvGrpSpPr/>
                                      <p:nvPr/>
                                    </p:nvGrpSpPr>
                                    <p:grpSpPr>
                                      <a:xfrm>
                                        <a:off x="502920" y="372291"/>
                                        <a:ext cx="5608320" cy="5330702"/>
                                        <a:chOff x="502920" y="372291"/>
                                        <a:chExt cx="5608320" cy="5330702"/>
                                      </a:xfrm>
                                    </p:grpSpPr>
                                    <p:grpSp>
                                      <p:nvGrpSpPr>
                                        <p:cNvPr id="40" name="Grupo 39">
                                          <a:extLst>
                                            <a:ext uri="{FF2B5EF4-FFF2-40B4-BE49-F238E27FC236}">
                                              <a16:creationId xmlns:a16="http://schemas.microsoft.com/office/drawing/2014/main" id="{F1CED59D-4358-8875-49BF-F92271BEE148}"/>
                                            </a:ext>
                                          </a:extLst>
                                        </p:cNvPr>
                                        <p:cNvGrpSpPr/>
                                        <p:nvPr/>
                                      </p:nvGrpSpPr>
                                      <p:grpSpPr>
                                        <a:xfrm>
                                          <a:off x="502920" y="372291"/>
                                          <a:ext cx="5263638" cy="5330702"/>
                                          <a:chOff x="502920" y="372291"/>
                                          <a:chExt cx="5263638" cy="5330702"/>
                                        </a:xfrm>
                                      </p:grpSpPr>
                                      <p:pic>
                                        <p:nvPicPr>
                                          <p:cNvPr id="42" name="Picture 2" descr="A pressurized medical metered dose inhaler (pMDI). The device comprised...  | Download Scientific Diagram">
                                            <a:extLst>
                                              <a:ext uri="{FF2B5EF4-FFF2-40B4-BE49-F238E27FC236}">
                                                <a16:creationId xmlns:a16="http://schemas.microsoft.com/office/drawing/2014/main" id="{09F9C96B-D925-68C3-B11F-7DE1847F86C6}"/>
                                              </a:ext>
                                            </a:extLst>
                                          </p:cNvPr>
                                          <p:cNvPicPr>
                                            <a:picLocks noChangeAspect="1" noChangeArrowheads="1"/>
                                          </p:cNvPicPr>
                                          <p:nvPr/>
                                        </p:nvPicPr>
                                        <p:blipFill>
                                          <a:blip r:embed="rId6">
                                            <a:extLst>
                                              <a:ext uri="{28A0092B-C50C-407E-A947-70E740481C1C}">
                                                <a14:useLocalDpi xmlns:a14="http://schemas.microsoft.com/office/drawing/2010/main" val="0"/>
                                              </a:ext>
                                            </a:extLst>
                                          </a:blip>
                                          <a:srcRect/>
                                          <a:stretch>
                                            <a:fillRect/>
                                          </a:stretch>
                                        </p:blipFill>
                                        <p:spPr bwMode="auto">
                                          <a:xfrm>
                                            <a:off x="804647" y="372291"/>
                                            <a:ext cx="4961911" cy="5330702"/>
                                          </a:xfrm>
                                          <a:prstGeom prst="rect">
                                            <a:avLst/>
                                          </a:prstGeom>
                                          <a:noFill/>
                                          <a:ln>
                                            <a:noFill/>
                                          </a:ln>
                                          <a:extLst>
                                            <a:ext uri="{909E8E84-426E-40DD-AFC4-6F175D3DCCD1}">
                                              <a14:hiddenFill xmlns:a14="http://schemas.microsoft.com/office/drawing/2010/main">
                                                <a:solidFill>
                                                  <a:srgbClr val="FFFFFF"/>
                                                </a:solidFill>
                                              </a14:hiddenFill>
                                            </a:ext>
                                          </a:extLst>
                                        </p:spPr>
                                      </p:pic>
                                      <p:sp>
                                        <p:nvSpPr>
                                          <p:cNvPr id="43" name="Rectángulo 42">
                                            <a:extLst>
                                              <a:ext uri="{FF2B5EF4-FFF2-40B4-BE49-F238E27FC236}">
                                                <a16:creationId xmlns:a16="http://schemas.microsoft.com/office/drawing/2014/main" id="{08C11F21-FD67-FAAB-1015-F5B8C23A45A2}"/>
                                              </a:ext>
                                            </a:extLst>
                                          </p:cNvPr>
                                          <p:cNvSpPr/>
                                          <p:nvPr/>
                                        </p:nvSpPr>
                                        <p:spPr>
                                          <a:xfrm>
                                            <a:off x="502920" y="655320"/>
                                            <a:ext cx="1097280" cy="579120"/>
                                          </a:xfrm>
                                          <a:prstGeom prst="rect">
                                            <a:avLst/>
                                          </a:prstGeom>
                                          <a:solidFill>
                                            <a:schemeClr val="bg1">
                                              <a:lumMod val="95000"/>
                                            </a:schemeClr>
                                          </a:solidFill>
                                          <a:ln>
                                            <a:noFill/>
                                          </a:ln>
                                          <a:effectLst/>
                                        </p:spPr>
                                        <p:style>
                                          <a:lnRef idx="2">
                                            <a:schemeClr val="accent1">
                                              <a:shade val="50000"/>
                                            </a:schemeClr>
                                          </a:lnRef>
                                          <a:fillRef idx="1">
                                            <a:schemeClr val="accent1"/>
                                          </a:fillRef>
                                          <a:effectRef idx="0">
                                            <a:schemeClr val="accent1"/>
                                          </a:effectRef>
                                          <a:fontRef idx="minor">
                                            <a:schemeClr val="lt1"/>
                                          </a:fontRef>
                                        </p:style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/>
                                            <a:endParaRPr lang="es-ES"/>
                                          </a:p>
                                        </p:txBody>
                                      </p:sp>
                                    </p:grpSp>
                                    <p:sp>
                                      <p:nvSpPr>
                                        <p:cNvPr id="41" name="Rectángulo 40">
                                          <a:extLst>
                                            <a:ext uri="{FF2B5EF4-FFF2-40B4-BE49-F238E27FC236}">
                                              <a16:creationId xmlns:a16="http://schemas.microsoft.com/office/drawing/2014/main" id="{7F2B6BFB-B406-39C7-5195-5E481B08F102}"/>
                                            </a:ext>
                                          </a:extLst>
                                        </p:cNvPr>
                                        <p:cNvSpPr/>
                                        <p:nvPr/>
                                      </p:nvSpPr>
                                      <p:spPr>
                                        <a:xfrm>
                                          <a:off x="4160520" y="1097280"/>
                                          <a:ext cx="1950720" cy="579120"/>
                                        </a:xfrm>
                                        <a:prstGeom prst="rect">
                                          <a:avLst/>
                                        </a:prstGeom>
                                        <a:solidFill>
                                          <a:schemeClr val="bg1">
                                            <a:lumMod val="95000"/>
                                          </a:schemeClr>
                                        </a:solidFill>
                                        <a:ln>
                                          <a:noFill/>
                                        </a:ln>
                                        <a:effectLst/>
                                      </p:spPr>
                                      <p:style>
                                        <a:lnRef idx="2">
                                          <a:schemeClr val="accent1">
                                            <a:shade val="50000"/>
                                          </a:schemeClr>
                                        </a:lnRef>
                                        <a:fillRef idx="1">
                                          <a:schemeClr val="accent1"/>
                                        </a:fillRef>
                                        <a:effectRef idx="0">
                                          <a:schemeClr val="accent1"/>
                                        </a:effectRef>
                                        <a:fontRef idx="minor">
                                          <a:schemeClr val="lt1"/>
                                        </a:fontRef>
                                      </p:style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/>
                                          <a:endParaRPr lang="es-ES"/>
                                        </a:p>
                                      </p:txBody>
                                    </p:sp>
                                  </p:grpSp>
                                  <p:sp>
                                    <p:nvSpPr>
                                      <p:cNvPr id="39" name="Rectángulo 38">
                                        <a:extLst>
                                          <a:ext uri="{FF2B5EF4-FFF2-40B4-BE49-F238E27FC236}">
                                            <a16:creationId xmlns:a16="http://schemas.microsoft.com/office/drawing/2014/main" id="{5C7CC78B-9A55-9C82-9738-1D3B68FF6880}"/>
                                          </a:ext>
                                        </a:extLst>
                                      </p:cNvPr>
                                      <p:cNvSpPr/>
                                      <p:nvPr/>
                                    </p:nvSpPr>
                                    <p:spPr>
                                      <a:xfrm>
                                        <a:off x="4175760" y="2072640"/>
                                        <a:ext cx="1325880" cy="731520"/>
                                      </a:xfrm>
                                      <a:prstGeom prst="rect">
                                        <a:avLst/>
                                      </a:prstGeom>
                                      <a:solidFill>
                                        <a:schemeClr val="bg1">
                                          <a:lumMod val="95000"/>
                                        </a:schemeClr>
                                      </a:solidFill>
                                      <a:ln>
                                        <a:noFill/>
                                      </a:ln>
                                      <a:effectLst/>
                                    </p:spPr>
                                    <p:style>
                                      <a:lnRef idx="2">
                                        <a:schemeClr val="accent1">
                                          <a:shade val="50000"/>
                                        </a:schemeClr>
                                      </a:lnRef>
                                      <a:fillRef idx="1">
                                        <a:schemeClr val="accent1"/>
                                      </a:fillRef>
                                      <a:effectRef idx="0">
                                        <a:schemeClr val="accent1"/>
                                      </a:effectRef>
                                      <a:fontRef idx="minor">
                                        <a:schemeClr val="lt1"/>
                                      </a:fontRef>
                                    </p:style>
                                    <p:txBody>
                                      <a:bodyPr rtlCol="0" anchor="ctr"/>
                                      <a:lstStyle/>
                                      <a:p>
                                        <a:pPr algn="ctr"/>
                                        <a:endParaRPr lang="es-ES"/>
                                      </a:p>
                                    </p:txBody>
                                  </p:sp>
                                </p:grpSp>
                                <p:sp>
                                  <p:nvSpPr>
                                    <p:cNvPr id="37" name="Rectángulo 36">
                                      <a:extLst>
                                        <a:ext uri="{FF2B5EF4-FFF2-40B4-BE49-F238E27FC236}">
                                          <a16:creationId xmlns:a16="http://schemas.microsoft.com/office/drawing/2014/main" id="{2F276AEA-4DD0-EF19-0B0F-BDD177E18C05}"/>
                                        </a:ext>
                                      </a:extLst>
                                    </p:cNvPr>
                                    <p:cNvSpPr/>
                                    <p:nvPr/>
                                  </p:nvSpPr>
                                  <p:spPr>
                                    <a:xfrm>
                                      <a:off x="4739640" y="3474720"/>
                                      <a:ext cx="1234440" cy="579120"/>
                                    </a:xfrm>
                                    <a:prstGeom prst="rect">
                                      <a:avLst/>
                                    </a:prstGeom>
                                    <a:solidFill>
                                      <a:schemeClr val="bg1">
                                        <a:lumMod val="95000"/>
                                      </a:schemeClr>
                                    </a:solidFill>
                                    <a:ln>
                                      <a:noFill/>
                                    </a:ln>
                                    <a:effectLst/>
                                  </p:spPr>
                                  <p:style>
                                    <a:lnRef idx="2">
                                      <a:schemeClr val="accent1">
                                        <a:shade val="50000"/>
                                      </a:schemeClr>
                                    </a:lnRef>
                                    <a:fillRef idx="1">
                                      <a:schemeClr val="accent1"/>
                                    </a:fillRef>
                                    <a:effectRef idx="0">
                                      <a:schemeClr val="accent1"/>
                                    </a:effectRef>
                                    <a:fontRef idx="minor">
                                      <a:schemeClr val="lt1"/>
                                    </a:fontRef>
                                  </p:style>
                                  <p:txBody>
                                    <a:bodyPr rtlCol="0" anchor="ctr"/>
                                    <a:lstStyle/>
                                    <a:p>
                                      <a:pPr algn="ctr"/>
                                      <a:endParaRPr lang="es-ES"/>
                                    </a:p>
                                  </p:txBody>
                                </p:sp>
                              </p:grpSp>
                              <p:sp>
                                <p:nvSpPr>
                                  <p:cNvPr id="35" name="Rectángulo 34">
                                    <a:extLst>
                                      <a:ext uri="{FF2B5EF4-FFF2-40B4-BE49-F238E27FC236}">
                                        <a16:creationId xmlns:a16="http://schemas.microsoft.com/office/drawing/2014/main" id="{29A8B5D3-F223-004B-3215-2A669D89208B}"/>
                                      </a:ext>
                                    </a:extLst>
                                  </p:cNvPr>
                                  <p:cNvSpPr/>
                                  <p:nvPr/>
                                </p:nvSpPr>
                                <p:spPr>
                                  <a:xfrm>
                                    <a:off x="1783080" y="5471160"/>
                                    <a:ext cx="1996440" cy="533400"/>
                                  </a:xfrm>
                                  <a:prstGeom prst="rect">
                                    <a:avLst/>
                                  </a:prstGeom>
                                  <a:solidFill>
                                    <a:schemeClr val="bg1">
                                      <a:lumMod val="95000"/>
                                    </a:schemeClr>
                                  </a:solidFill>
                                  <a:ln>
                                    <a:noFill/>
                                  </a:ln>
                                  <a:effectLst/>
                                </p:spPr>
                                <p:style>
                                  <a:lnRef idx="2">
                                    <a:schemeClr val="accent1">
                                      <a:shade val="50000"/>
                                    </a:schemeClr>
                                  </a:lnRef>
                                  <a:fillRef idx="1">
                                    <a:schemeClr val="accent1"/>
                                  </a:fillRef>
                                  <a:effectRef idx="0">
                                    <a:schemeClr val="accent1"/>
                                  </a:effectRef>
                                  <a:fontRef idx="minor">
                                    <a:schemeClr val="lt1"/>
                                  </a:fontRef>
                                </p:style>
                                <p:txBody>
                                  <a:bodyPr rtlCol="0" anchor="ctr"/>
                                  <a:lstStyle/>
                                  <a:p>
                                    <a:pPr algn="ctr"/>
                                    <a:endParaRPr lang="es-ES"/>
                                  </a:p>
                                </p:txBody>
                              </p:sp>
                            </p:grpSp>
                            <p:sp>
                              <p:nvSpPr>
                                <p:cNvPr id="33" name="Rectángulo 32">
                                  <a:extLst>
                                    <a:ext uri="{FF2B5EF4-FFF2-40B4-BE49-F238E27FC236}">
                                      <a16:creationId xmlns:a16="http://schemas.microsoft.com/office/drawing/2014/main" id="{A5F4DC05-8FA2-43F0-6275-C6FCC7DA7E49}"/>
                                    </a:ext>
                                  </a:extLst>
                                </p:cNvPr>
                                <p:cNvSpPr/>
                                <p:nvPr/>
                              </p:nvSpPr>
                              <p:spPr>
                                <a:xfrm>
                                  <a:off x="487680" y="4831080"/>
                                  <a:ext cx="1813560" cy="579120"/>
                                </a:xfrm>
                                <a:prstGeom prst="rect">
                                  <a:avLst/>
                                </a:prstGeom>
                                <a:solidFill>
                                  <a:schemeClr val="bg1">
                                    <a:lumMod val="95000"/>
                                  </a:schemeClr>
                                </a:solidFill>
                                <a:ln>
                                  <a:noFill/>
                                </a:ln>
                                <a:effectLst/>
                              </p:spPr>
                              <p:style>
                                <a:lnRef idx="2">
                                  <a:schemeClr val="accent1">
                                    <a:shade val="50000"/>
                                  </a:schemeClr>
                                </a:lnRef>
                                <a:fillRef idx="1">
                                  <a:schemeClr val="accent1"/>
                                </a:fillRef>
                                <a:effectRef idx="0">
                                  <a:schemeClr val="accent1"/>
                                </a:effectRef>
                                <a:fontRef idx="minor">
                                  <a:schemeClr val="lt1"/>
                                </a:fontRef>
                              </p:style>
                              <p:txBody>
                                <a:bodyPr rtlCol="0" anchor="ctr"/>
                                <a:lstStyle/>
                                <a:p>
                                  <a:pPr algn="ctr"/>
                                  <a:endParaRPr lang="es-ES"/>
                                </a:p>
                              </p:txBody>
                            </p:sp>
                          </p:grpSp>
                          <p:sp>
                            <p:nvSpPr>
                              <p:cNvPr id="31" name="Rectángulo 30">
                                <a:extLst>
                                  <a:ext uri="{FF2B5EF4-FFF2-40B4-BE49-F238E27FC236}">
                                    <a16:creationId xmlns:a16="http://schemas.microsoft.com/office/drawing/2014/main" id="{F2E5D274-6A5C-C401-5DF8-41FFF582CA4D}"/>
                                  </a:ext>
                                </a:extLst>
                              </p:cNvPr>
                              <p:cNvSpPr/>
                              <p:nvPr/>
                            </p:nvSpPr>
                            <p:spPr>
                              <a:xfrm>
                                <a:off x="365760" y="4038600"/>
                                <a:ext cx="1645920" cy="609600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n>
                                <a:noFill/>
                              </a:ln>
                              <a:effectLst/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es-ES"/>
                              </a:p>
                            </p:txBody>
                          </p:sp>
                        </p:grpSp>
                        <p:sp>
                          <p:nvSpPr>
                            <p:cNvPr id="29" name="Rectángulo 28">
                              <a:extLst>
                                <a:ext uri="{FF2B5EF4-FFF2-40B4-BE49-F238E27FC236}">
                                  <a16:creationId xmlns:a16="http://schemas.microsoft.com/office/drawing/2014/main" id="{876115D2-8FCA-AB7E-63EF-82C1972995A1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731520" y="3383280"/>
                              <a:ext cx="1021080" cy="579120"/>
                            </a:xfrm>
                            <a:prstGeom prst="rect">
                              <a:avLst/>
                            </a:prstGeom>
                            <a:solidFill>
                              <a:schemeClr val="bg1">
                                <a:lumMod val="95000"/>
                              </a:schemeClr>
                            </a:solidFill>
                            <a:ln>
                              <a:noFill/>
                            </a:ln>
                            <a:effectLst/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es-ES"/>
                            </a:p>
                          </p:txBody>
                        </p:sp>
                      </p:grpSp>
                      <p:sp>
                        <p:nvSpPr>
                          <p:cNvPr id="27" name="CuadroTexto 26">
                            <a:extLst>
                              <a:ext uri="{FF2B5EF4-FFF2-40B4-BE49-F238E27FC236}">
                                <a16:creationId xmlns:a16="http://schemas.microsoft.com/office/drawing/2014/main" id="{24CD03CC-B8D8-DD5A-B854-5FB5B5307616}"/>
                              </a:ext>
                            </a:extLst>
                          </p:cNvPr>
                          <p:cNvSpPr txBox="1"/>
                          <p:nvPr/>
                        </p:nvSpPr>
                        <p:spPr>
                          <a:xfrm>
                            <a:off x="4053840" y="1188720"/>
                            <a:ext cx="1671933" cy="646331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none" rtlCol="0">
                            <a:spAutoFit/>
                          </a:bodyPr>
                          <a:lstStyle/>
                          <a:p>
                            <a:pPr algn="ctr"/>
                            <a:r>
                              <a:rPr lang="es-ES" dirty="0"/>
                              <a:t>Gas propelente </a:t>
                            </a:r>
                          </a:p>
                          <a:p>
                            <a:pPr algn="ctr"/>
                            <a:r>
                              <a:rPr lang="es-ES" dirty="0"/>
                              <a:t>y fármaco</a:t>
                            </a:r>
                          </a:p>
                        </p:txBody>
                      </p:sp>
                    </p:grpSp>
                    <p:sp>
                      <p:nvSpPr>
                        <p:cNvPr id="25" name="CuadroTexto 24">
                          <a:extLst>
                            <a:ext uri="{FF2B5EF4-FFF2-40B4-BE49-F238E27FC236}">
                              <a16:creationId xmlns:a16="http://schemas.microsoft.com/office/drawing/2014/main" id="{0633143E-DE73-E98D-BF1E-609B39F84208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487680" y="807720"/>
                          <a:ext cx="1293944" cy="646331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pPr algn="ctr"/>
                          <a:r>
                            <a:rPr lang="es-ES" dirty="0"/>
                            <a:t>Depósito </a:t>
                          </a:r>
                        </a:p>
                        <a:p>
                          <a:pPr algn="ctr"/>
                          <a:r>
                            <a:rPr lang="es-ES" dirty="0"/>
                            <a:t>de aluminio</a:t>
                          </a:r>
                        </a:p>
                      </p:txBody>
                    </p:sp>
                  </p:grpSp>
                  <p:sp>
                    <p:nvSpPr>
                      <p:cNvPr id="23" name="CuadroTexto 22">
                        <a:extLst>
                          <a:ext uri="{FF2B5EF4-FFF2-40B4-BE49-F238E27FC236}">
                            <a16:creationId xmlns:a16="http://schemas.microsoft.com/office/drawing/2014/main" id="{4D825E09-B5FC-BB33-E67E-E90CDE6749F5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4191000" y="2392680"/>
                        <a:ext cx="1330557" cy="64633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pPr algn="ctr"/>
                        <a:r>
                          <a:rPr lang="es-ES" dirty="0"/>
                          <a:t>Válvula </a:t>
                        </a:r>
                      </a:p>
                      <a:p>
                        <a:pPr algn="ctr"/>
                        <a:r>
                          <a:rPr lang="es-ES" dirty="0"/>
                          <a:t>dosificadora</a:t>
                        </a:r>
                      </a:p>
                    </p:txBody>
                  </p:sp>
                </p:grpSp>
                <p:sp>
                  <p:nvSpPr>
                    <p:cNvPr id="21" name="CuadroTexto 20">
                      <a:extLst>
                        <a:ext uri="{FF2B5EF4-FFF2-40B4-BE49-F238E27FC236}">
                          <a16:creationId xmlns:a16="http://schemas.microsoft.com/office/drawing/2014/main" id="{E2A502AA-F4CD-8C3B-0B67-ED04D74EA27A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16280" y="3749040"/>
                      <a:ext cx="972702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s-ES" dirty="0"/>
                        <a:t>Colector</a:t>
                      </a:r>
                    </a:p>
                  </p:txBody>
                </p:sp>
              </p:grpSp>
              <p:sp>
                <p:nvSpPr>
                  <p:cNvPr id="19" name="CuadroTexto 18">
                    <a:extLst>
                      <a:ext uri="{FF2B5EF4-FFF2-40B4-BE49-F238E27FC236}">
                        <a16:creationId xmlns:a16="http://schemas.microsoft.com/office/drawing/2014/main" id="{7CA54753-C6BE-7C1B-8DAE-E707F4DACDA0}"/>
                      </a:ext>
                    </a:extLst>
                  </p:cNvPr>
                  <p:cNvSpPr txBox="1"/>
                  <p:nvPr/>
                </p:nvSpPr>
                <p:spPr>
                  <a:xfrm>
                    <a:off x="1295400" y="4419600"/>
                    <a:ext cx="129727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algn="ctr"/>
                    <a:r>
                      <a:rPr lang="es-ES" dirty="0"/>
                      <a:t>Pieza </a:t>
                    </a:r>
                  </a:p>
                  <a:p>
                    <a:pPr algn="ctr"/>
                    <a:r>
                      <a:rPr lang="es-ES" dirty="0"/>
                      <a:t>disparadora</a:t>
                    </a:r>
                  </a:p>
                </p:txBody>
              </p:sp>
            </p:grpSp>
            <p:sp>
              <p:nvSpPr>
                <p:cNvPr id="17" name="CuadroTexto 16">
                  <a:extLst>
                    <a:ext uri="{FF2B5EF4-FFF2-40B4-BE49-F238E27FC236}">
                      <a16:creationId xmlns:a16="http://schemas.microsoft.com/office/drawing/2014/main" id="{C6608FBA-C913-E378-414B-742C724F1407}"/>
                    </a:ext>
                  </a:extLst>
                </p:cNvPr>
                <p:cNvSpPr txBox="1"/>
                <p:nvPr/>
              </p:nvSpPr>
              <p:spPr>
                <a:xfrm>
                  <a:off x="2164080" y="5181600"/>
                  <a:ext cx="135037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ES" dirty="0"/>
                    <a:t>Pulverizador</a:t>
                  </a:r>
                </a:p>
              </p:txBody>
            </p:sp>
          </p:grpSp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1AE164F4-3677-C61F-B7BB-389F9D764AE3}"/>
                  </a:ext>
                </a:extLst>
              </p:cNvPr>
              <p:cNvSpPr txBox="1"/>
              <p:nvPr/>
            </p:nvSpPr>
            <p:spPr>
              <a:xfrm>
                <a:off x="3718560" y="5760720"/>
                <a:ext cx="9444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dirty="0"/>
                  <a:t>Boquilla</a:t>
                </a:r>
              </a:p>
            </p:txBody>
          </p:sp>
        </p:grpSp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8F462633-47AF-D4BA-9C31-F4FF4BF1E7D3}"/>
                </a:ext>
              </a:extLst>
            </p:cNvPr>
            <p:cNvSpPr txBox="1"/>
            <p:nvPr/>
          </p:nvSpPr>
          <p:spPr>
            <a:xfrm>
              <a:off x="5410200" y="3840480"/>
              <a:ext cx="6982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Spray</a:t>
              </a:r>
            </a:p>
          </p:txBody>
        </p:sp>
      </p:grp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C99E0AC-0C4B-4D0B-8634-8C6440BDF8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F758E54-94EC-4CBB-2FBB-45D9728B8E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23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210"/>
    </mc:Choice>
    <mc:Fallback xmlns="">
      <p:transition spd="slow" advTm="1672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17B30E5-864D-9D45-9450-4284C48C0D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684" y="4695366"/>
            <a:ext cx="3307007" cy="2204671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ECC4D03-5138-3548-9229-39142EEFFB74}"/>
              </a:ext>
            </a:extLst>
          </p:cNvPr>
          <p:cNvSpPr txBox="1"/>
          <p:nvPr/>
        </p:nvSpPr>
        <p:spPr>
          <a:xfrm>
            <a:off x="911905" y="113595"/>
            <a:ext cx="5740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92D050"/>
                </a:solidFill>
              </a:rPr>
              <a:t>Inhaladores presurizados (pMDI)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7C703EC-4937-264C-A732-1791433F4E18}"/>
              </a:ext>
            </a:extLst>
          </p:cNvPr>
          <p:cNvSpPr txBox="1"/>
          <p:nvPr/>
        </p:nvSpPr>
        <p:spPr>
          <a:xfrm>
            <a:off x="341292" y="946575"/>
            <a:ext cx="43290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rgbClr val="92D050"/>
                </a:solidFill>
              </a:rPr>
              <a:t> </a:t>
            </a:r>
            <a:r>
              <a:rPr lang="es-ES" b="1" dirty="0"/>
              <a:t>52% del total de la medicación inhalada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71AD624-5926-6440-B8AB-3BD9B2946A99}"/>
              </a:ext>
            </a:extLst>
          </p:cNvPr>
          <p:cNvSpPr txBox="1"/>
          <p:nvPr/>
        </p:nvSpPr>
        <p:spPr>
          <a:xfrm>
            <a:off x="347407" y="1475148"/>
            <a:ext cx="32672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rgbClr val="92D050"/>
                </a:solidFill>
              </a:rPr>
              <a:t> </a:t>
            </a:r>
            <a:r>
              <a:rPr lang="es-ES" b="1" dirty="0"/>
              <a:t>15 millones de unidades año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B106234-D578-D849-B64E-3C85047617B9}"/>
              </a:ext>
            </a:extLst>
          </p:cNvPr>
          <p:cNvSpPr txBox="1"/>
          <p:nvPr/>
        </p:nvSpPr>
        <p:spPr>
          <a:xfrm>
            <a:off x="349128" y="3600717"/>
            <a:ext cx="4879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rgbClr val="92D050"/>
                </a:solidFill>
              </a:rPr>
              <a:t> </a:t>
            </a:r>
            <a:r>
              <a:rPr lang="es-ES" b="1" dirty="0"/>
              <a:t>Persistencia en la troposfera de 15 a 36 años 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082555A-112A-854D-A655-C7EDE5B27B47}"/>
              </a:ext>
            </a:extLst>
          </p:cNvPr>
          <p:cNvSpPr txBox="1"/>
          <p:nvPr/>
        </p:nvSpPr>
        <p:spPr>
          <a:xfrm>
            <a:off x="344734" y="4256183"/>
            <a:ext cx="52780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rgbClr val="92D050"/>
                </a:solidFill>
              </a:rPr>
              <a:t> </a:t>
            </a:r>
            <a:r>
              <a:rPr lang="es-ES" b="1" dirty="0"/>
              <a:t>Hay que entregar los envases vacíos en farmacias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BD41B27-3861-5549-9F26-ABA21CA9FA08}"/>
              </a:ext>
            </a:extLst>
          </p:cNvPr>
          <p:cNvSpPr txBox="1"/>
          <p:nvPr/>
        </p:nvSpPr>
        <p:spPr>
          <a:xfrm>
            <a:off x="348872" y="2738795"/>
            <a:ext cx="450937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rgbClr val="92D050"/>
                </a:solidFill>
              </a:rPr>
              <a:t> </a:t>
            </a:r>
            <a:r>
              <a:rPr lang="es-ES" b="1" dirty="0"/>
              <a:t>Si prescribiéramos como Suecia (13%) se </a:t>
            </a:r>
          </a:p>
          <a:p>
            <a:r>
              <a:rPr lang="es-ES" b="1" dirty="0"/>
              <a:t>      ahorrarían 300.000 toneladas CO</a:t>
            </a:r>
            <a:r>
              <a:rPr lang="es-ES" b="1" baseline="-25000" dirty="0"/>
              <a:t>2</a:t>
            </a:r>
            <a:r>
              <a:rPr lang="es-ES" b="1" dirty="0"/>
              <a:t> </a:t>
            </a:r>
            <a:r>
              <a:rPr lang="es-ES" b="1" dirty="0" err="1"/>
              <a:t>eq</a:t>
            </a:r>
            <a:r>
              <a:rPr lang="es-ES" b="1" dirty="0"/>
              <a:t>/año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CC38257C-37AD-2648-8F2E-DA68DD01F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5531" y="5677804"/>
            <a:ext cx="2226785" cy="1180196"/>
          </a:xfrm>
          <a:prstGeom prst="rect">
            <a:avLst/>
          </a:prstGeom>
        </p:spPr>
      </p:pic>
      <p:grpSp>
        <p:nvGrpSpPr>
          <p:cNvPr id="18" name="Grupo 17">
            <a:extLst>
              <a:ext uri="{FF2B5EF4-FFF2-40B4-BE49-F238E27FC236}">
                <a16:creationId xmlns:a16="http://schemas.microsoft.com/office/drawing/2014/main" id="{52609220-179A-649F-BAC3-CE0367235400}"/>
              </a:ext>
            </a:extLst>
          </p:cNvPr>
          <p:cNvGrpSpPr/>
          <p:nvPr/>
        </p:nvGrpSpPr>
        <p:grpSpPr>
          <a:xfrm>
            <a:off x="343015" y="1857302"/>
            <a:ext cx="11264540" cy="3616398"/>
            <a:chOff x="343015" y="1857302"/>
            <a:chExt cx="11264540" cy="3616398"/>
          </a:xfrm>
        </p:grpSpPr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2A6A88BC-2BC1-4B4F-B98F-BD21F059A3D3}"/>
                </a:ext>
              </a:extLst>
            </p:cNvPr>
            <p:cNvSpPr txBox="1"/>
            <p:nvPr/>
          </p:nvSpPr>
          <p:spPr>
            <a:xfrm>
              <a:off x="343015" y="2107869"/>
              <a:ext cx="41770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2400" b="1" dirty="0">
                  <a:solidFill>
                    <a:srgbClr val="92D050"/>
                  </a:solidFill>
                </a:rPr>
                <a:t> </a:t>
              </a:r>
              <a:r>
                <a:rPr lang="es-ES" b="1" dirty="0"/>
                <a:t>400.000 toneladas anuales de CO</a:t>
              </a:r>
              <a:r>
                <a:rPr lang="es-ES" b="1" baseline="-25000" dirty="0"/>
                <a:t>2</a:t>
              </a:r>
              <a:r>
                <a:rPr lang="es-ES" b="1" dirty="0"/>
                <a:t> </a:t>
              </a:r>
              <a:r>
                <a:rPr lang="es-ES" b="1" dirty="0" err="1"/>
                <a:t>eq</a:t>
              </a:r>
              <a:r>
                <a:rPr lang="es-ES" b="1" dirty="0"/>
                <a:t>.</a:t>
              </a:r>
            </a:p>
          </p:txBody>
        </p:sp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119E2EB0-4989-1B00-B85C-A3DC87C122BF}"/>
                </a:ext>
              </a:extLst>
            </p:cNvPr>
            <p:cNvGrpSpPr/>
            <p:nvPr/>
          </p:nvGrpSpPr>
          <p:grpSpPr>
            <a:xfrm>
              <a:off x="5588000" y="1857302"/>
              <a:ext cx="6019555" cy="3616398"/>
              <a:chOff x="5778929" y="1425502"/>
              <a:chExt cx="5498426" cy="3062415"/>
            </a:xfrm>
          </p:grpSpPr>
          <p:grpSp>
            <p:nvGrpSpPr>
              <p:cNvPr id="11" name="Grupo 10">
                <a:extLst>
                  <a:ext uri="{FF2B5EF4-FFF2-40B4-BE49-F238E27FC236}">
                    <a16:creationId xmlns:a16="http://schemas.microsoft.com/office/drawing/2014/main" id="{68AE696C-45F5-8F88-66D7-95F4B41C80EC}"/>
                  </a:ext>
                </a:extLst>
              </p:cNvPr>
              <p:cNvGrpSpPr/>
              <p:nvPr/>
            </p:nvGrpSpPr>
            <p:grpSpPr>
              <a:xfrm>
                <a:off x="5778929" y="1425502"/>
                <a:ext cx="5498426" cy="3062415"/>
                <a:chOff x="5778929" y="1425502"/>
                <a:chExt cx="5498426" cy="3062415"/>
              </a:xfrm>
            </p:grpSpPr>
            <p:pic>
              <p:nvPicPr>
                <p:cNvPr id="14" name="Imagen 13">
                  <a:extLst>
                    <a:ext uri="{FF2B5EF4-FFF2-40B4-BE49-F238E27FC236}">
                      <a16:creationId xmlns:a16="http://schemas.microsoft.com/office/drawing/2014/main" id="{80E7EE77-DBBB-9D43-A79E-F1527C3078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778929" y="1425502"/>
                  <a:ext cx="5498426" cy="3062415"/>
                </a:xfrm>
                <a:prstGeom prst="rect">
                  <a:avLst/>
                </a:prstGeom>
              </p:spPr>
            </p:pic>
            <p:sp>
              <p:nvSpPr>
                <p:cNvPr id="9" name="CuadroTexto 8">
                  <a:extLst>
                    <a:ext uri="{FF2B5EF4-FFF2-40B4-BE49-F238E27FC236}">
                      <a16:creationId xmlns:a16="http://schemas.microsoft.com/office/drawing/2014/main" id="{9FF1D823-FA88-C774-F705-9A3C71A8CCB2}"/>
                    </a:ext>
                  </a:extLst>
                </p:cNvPr>
                <p:cNvSpPr txBox="1"/>
                <p:nvPr/>
              </p:nvSpPr>
              <p:spPr>
                <a:xfrm>
                  <a:off x="7646505" y="2928730"/>
                  <a:ext cx="94731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s-ES" dirty="0"/>
                    <a:t>201 Km.</a:t>
                  </a:r>
                </a:p>
              </p:txBody>
            </p:sp>
          </p:grpSp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CB58E2C0-0A69-F17E-26A1-477552152DF6}"/>
                  </a:ext>
                </a:extLst>
              </p:cNvPr>
              <p:cNvSpPr txBox="1"/>
              <p:nvPr/>
            </p:nvSpPr>
            <p:spPr>
              <a:xfrm>
                <a:off x="6798365" y="3737112"/>
                <a:ext cx="7132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dirty="0"/>
                  <a:t>9 Km.</a:t>
                </a:r>
              </a:p>
            </p:txBody>
          </p:sp>
        </p:grpSp>
      </p:grp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8847CDC3-2074-49F1-743E-FFE18CE77E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6FFF4B8-66AB-AAB6-BFAE-8CA12890597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573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234"/>
    </mc:Choice>
    <mc:Fallback xmlns="">
      <p:transition spd="slow" advTm="208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5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2317B721-054E-F942-9F0F-B3183DCF3DD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401" t="19469" r="9371" b="18926"/>
          <a:stretch/>
        </p:blipFill>
        <p:spPr>
          <a:xfrm>
            <a:off x="86061" y="4375094"/>
            <a:ext cx="5628940" cy="2402224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62990C9-67A1-F84B-AF35-33A2C43E9F76}"/>
              </a:ext>
            </a:extLst>
          </p:cNvPr>
          <p:cNvSpPr txBox="1"/>
          <p:nvPr/>
        </p:nvSpPr>
        <p:spPr>
          <a:xfrm>
            <a:off x="5213102" y="242486"/>
            <a:ext cx="69788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>
                <a:solidFill>
                  <a:srgbClr val="00B050"/>
                </a:solidFill>
              </a:rPr>
              <a:t>Errores frecuentes con los pMDI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4946199-464B-CC43-838E-4D4B2288B4E9}"/>
              </a:ext>
            </a:extLst>
          </p:cNvPr>
          <p:cNvSpPr txBox="1"/>
          <p:nvPr/>
        </p:nvSpPr>
        <p:spPr>
          <a:xfrm>
            <a:off x="5765904" y="1416955"/>
            <a:ext cx="37528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b="1" dirty="0">
                <a:solidFill>
                  <a:srgbClr val="00B050"/>
                </a:solidFill>
              </a:rPr>
              <a:t> </a:t>
            </a:r>
            <a:r>
              <a:rPr lang="es-ES" sz="2400" b="1" dirty="0"/>
              <a:t>No agitarlo lo suficiente.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A8E9754-91BA-CA4D-B6C3-A18C410CDABF}"/>
              </a:ext>
            </a:extLst>
          </p:cNvPr>
          <p:cNvSpPr txBox="1"/>
          <p:nvPr/>
        </p:nvSpPr>
        <p:spPr>
          <a:xfrm>
            <a:off x="5771349" y="2120717"/>
            <a:ext cx="55109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b="1" dirty="0">
                <a:solidFill>
                  <a:srgbClr val="00B050"/>
                </a:solidFill>
              </a:rPr>
              <a:t> </a:t>
            </a:r>
            <a:r>
              <a:rPr lang="es-ES" sz="2400" b="1" dirty="0"/>
              <a:t>Descoordinación pulsación/inhalación.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34685B0-2BD6-1249-9723-22E4FE1CDCA0}"/>
              </a:ext>
            </a:extLst>
          </p:cNvPr>
          <p:cNvSpPr txBox="1"/>
          <p:nvPr/>
        </p:nvSpPr>
        <p:spPr>
          <a:xfrm>
            <a:off x="5788615" y="2844401"/>
            <a:ext cx="6452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b="1" dirty="0">
                <a:solidFill>
                  <a:srgbClr val="00B050"/>
                </a:solidFill>
              </a:rPr>
              <a:t> </a:t>
            </a:r>
            <a:r>
              <a:rPr lang="es-ES" sz="2400" b="1" dirty="0"/>
              <a:t>Pulsar más de una vez en la misma inhalación.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D432A09-2063-4149-A6DF-24D372A3189C}"/>
              </a:ext>
            </a:extLst>
          </p:cNvPr>
          <p:cNvSpPr txBox="1"/>
          <p:nvPr/>
        </p:nvSpPr>
        <p:spPr>
          <a:xfrm>
            <a:off x="5769357" y="3634623"/>
            <a:ext cx="61872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b="1" dirty="0">
                <a:solidFill>
                  <a:srgbClr val="00B050"/>
                </a:solidFill>
              </a:rPr>
              <a:t> </a:t>
            </a:r>
            <a:r>
              <a:rPr lang="es-ES" sz="2400" b="1" dirty="0"/>
              <a:t>Detener la inspiración al notar el efecto frío.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2426C88-335D-D645-AD50-A2F359E98D11}"/>
              </a:ext>
            </a:extLst>
          </p:cNvPr>
          <p:cNvSpPr txBox="1"/>
          <p:nvPr/>
        </p:nvSpPr>
        <p:spPr>
          <a:xfrm>
            <a:off x="5804154" y="4381018"/>
            <a:ext cx="38382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b="1" dirty="0">
                <a:solidFill>
                  <a:srgbClr val="00B050"/>
                </a:solidFill>
              </a:rPr>
              <a:t> </a:t>
            </a:r>
            <a:r>
              <a:rPr lang="es-ES" sz="2400" b="1" dirty="0"/>
              <a:t>Apnea corta o no hacerla.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B304160-4CC8-954C-B287-018C50892B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1721"/>
            <a:ext cx="5181600" cy="438011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AB8E686-F8C9-5B4D-B7EB-9BDD508AB7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34311" y="5157732"/>
            <a:ext cx="2767819" cy="1466944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2768D1C-8B8B-7D90-D6B1-4F65AC6642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86DFFE4-8774-31E3-1F68-41BCC1DF66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0" y="5606126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027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19"/>
    </mc:Choice>
    <mc:Fallback xmlns="">
      <p:transition spd="slow" advTm="132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4DFD3FA7-EABB-2743-8E2E-BB4BA960E4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3810" y="4893813"/>
            <a:ext cx="3476585" cy="184259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D5052A3-010A-6547-863C-75C65BF8AB09}"/>
              </a:ext>
            </a:extLst>
          </p:cNvPr>
          <p:cNvSpPr txBox="1"/>
          <p:nvPr/>
        </p:nvSpPr>
        <p:spPr>
          <a:xfrm>
            <a:off x="196948" y="1737471"/>
            <a:ext cx="3313599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388" indent="-171450">
              <a:buFont typeface="Arial" panose="020B0604020202020204" pitchFamily="34" charset="0"/>
              <a:buChar char="•"/>
            </a:pPr>
            <a:r>
              <a:rPr lang="es-ES" sz="32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La inercia de las partículas:</a:t>
            </a:r>
          </a:p>
          <a:p>
            <a:endParaRPr lang="es-ES" sz="2000" b="1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s-ES" sz="20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Impacto faríngeo.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s-ES" sz="2000" b="1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s-ES" sz="20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Máxima deposición </a:t>
            </a:r>
          </a:p>
          <a:p>
            <a:pPr lvl="1"/>
            <a:r>
              <a:rPr lang="es-ES" sz="2000" b="1" dirty="0"/>
              <a:t>      orofaríngea.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s-ES" sz="2000" b="1" dirty="0">
              <a:solidFill>
                <a:srgbClr val="00B050"/>
              </a:solidFill>
            </a:endParaRP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s-ES" sz="20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Efecto frío.</a:t>
            </a:r>
          </a:p>
          <a:p>
            <a:pPr lvl="1"/>
            <a:endParaRPr lang="es-ES" sz="2000" b="1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s-ES" sz="20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Diferente absorción </a:t>
            </a:r>
          </a:p>
          <a:p>
            <a:pPr lvl="1"/>
            <a:r>
              <a:rPr lang="es-ES" sz="2000" b="1" dirty="0"/>
              <a:t>      sistémica.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AE2DAF0-C7A1-F740-976B-CFEA605A6D67}"/>
              </a:ext>
            </a:extLst>
          </p:cNvPr>
          <p:cNvSpPr txBox="1"/>
          <p:nvPr/>
        </p:nvSpPr>
        <p:spPr>
          <a:xfrm>
            <a:off x="210440" y="314275"/>
            <a:ext cx="5740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92D050"/>
                </a:solidFill>
              </a:rPr>
              <a:t>Inhaladores presurizados (pMDI)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3D07ADC-6ED1-764A-B8DB-09EA3C0992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2135" y="4530826"/>
            <a:ext cx="2137741" cy="216289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EC34667-5167-47E0-882F-3AE05326EC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3A92DF7-3927-0FA1-8CEE-973E715C55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1973" y="127375"/>
            <a:ext cx="2635129" cy="94347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BBA9784-62F3-7643-AC14-8885B000D8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3829435" y="1193512"/>
            <a:ext cx="8362565" cy="344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14"/>
    </mc:Choice>
    <mc:Fallback xmlns="">
      <p:transition spd="slow" advTm="120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E93507C-1F73-9046-AD9C-93DEB41D508A}"/>
              </a:ext>
            </a:extLst>
          </p:cNvPr>
          <p:cNvSpPr txBox="1"/>
          <p:nvPr/>
        </p:nvSpPr>
        <p:spPr>
          <a:xfrm>
            <a:off x="6337923" y="160213"/>
            <a:ext cx="49775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rgbClr val="92D050"/>
                </a:solidFill>
              </a:rPr>
              <a:t>Cámaras de inhalación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1678CDF-EB17-8E46-B595-285113F33C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012" y="150803"/>
            <a:ext cx="5465350" cy="3089709"/>
          </a:xfrm>
          <a:prstGeom prst="rect">
            <a:avLst/>
          </a:prstGeom>
        </p:spPr>
      </p:pic>
      <p:pic>
        <p:nvPicPr>
          <p:cNvPr id="4" name="Picture 4" descr="Los niños con asma no utilizan bien los inhaladores | SEICAP - Pacientes">
            <a:extLst>
              <a:ext uri="{FF2B5EF4-FFF2-40B4-BE49-F238E27FC236}">
                <a16:creationId xmlns:a16="http://schemas.microsoft.com/office/drawing/2014/main" id="{2919FFBA-CB83-764B-800C-4EF6D52BBD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67"/>
          <a:stretch/>
        </p:blipFill>
        <p:spPr bwMode="auto">
          <a:xfrm>
            <a:off x="1089220" y="3359036"/>
            <a:ext cx="4996927" cy="256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B6DC0BC-77BE-4844-A2AF-05B611AC5B45}"/>
              </a:ext>
            </a:extLst>
          </p:cNvPr>
          <p:cNvSpPr txBox="1"/>
          <p:nvPr/>
        </p:nvSpPr>
        <p:spPr>
          <a:xfrm>
            <a:off x="6343764" y="957710"/>
            <a:ext cx="25692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>
                <a:solidFill>
                  <a:srgbClr val="00B050"/>
                </a:solidFill>
              </a:rPr>
              <a:t> </a:t>
            </a:r>
            <a:r>
              <a:rPr lang="es-ES" sz="2800" b="1" dirty="0"/>
              <a:t>Voluminosas.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22CFBB1-D46D-CD40-98BF-A66B2C633A0E}"/>
              </a:ext>
            </a:extLst>
          </p:cNvPr>
          <p:cNvSpPr txBox="1"/>
          <p:nvPr/>
        </p:nvSpPr>
        <p:spPr>
          <a:xfrm>
            <a:off x="6353257" y="1607512"/>
            <a:ext cx="30251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>
                <a:solidFill>
                  <a:srgbClr val="00B050"/>
                </a:solidFill>
              </a:rPr>
              <a:t> </a:t>
            </a:r>
            <a:r>
              <a:rPr lang="es-ES" sz="2800" b="1" dirty="0"/>
              <a:t>Poco higiénicas.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25D8658-761F-8746-ADB9-7421A075A46B}"/>
              </a:ext>
            </a:extLst>
          </p:cNvPr>
          <p:cNvSpPr txBox="1"/>
          <p:nvPr/>
        </p:nvSpPr>
        <p:spPr>
          <a:xfrm>
            <a:off x="6344045" y="3872837"/>
            <a:ext cx="49848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>
                <a:solidFill>
                  <a:srgbClr val="00B050"/>
                </a:solidFill>
              </a:rPr>
              <a:t> </a:t>
            </a:r>
            <a:r>
              <a:rPr lang="es-ES" sz="2800" b="1" dirty="0"/>
              <a:t>Aumentan el espacio muerto.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2F6C0F4-6CB7-6245-AC2C-2B039F0A6491}"/>
              </a:ext>
            </a:extLst>
          </p:cNvPr>
          <p:cNvSpPr txBox="1"/>
          <p:nvPr/>
        </p:nvSpPr>
        <p:spPr>
          <a:xfrm>
            <a:off x="6351584" y="2860557"/>
            <a:ext cx="51987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>
                <a:solidFill>
                  <a:srgbClr val="00B050"/>
                </a:solidFill>
              </a:rPr>
              <a:t> </a:t>
            </a:r>
            <a:r>
              <a:rPr lang="es-ES" sz="2800" b="1" dirty="0"/>
              <a:t>Retienen parte del fármaco</a:t>
            </a:r>
          </a:p>
          <a:p>
            <a:r>
              <a:rPr lang="es-ES" sz="2800" b="1" dirty="0"/>
              <a:t>      por adherencia  a sus paredes.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4397902-CD87-994A-A765-2DDAAD5D98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32416" y="5083444"/>
            <a:ext cx="3070531" cy="1627381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5B031DB6-5CFD-2DB4-CFA0-BDAC62B19D61}"/>
              </a:ext>
            </a:extLst>
          </p:cNvPr>
          <p:cNvSpPr txBox="1"/>
          <p:nvPr/>
        </p:nvSpPr>
        <p:spPr>
          <a:xfrm>
            <a:off x="6354309" y="4489095"/>
            <a:ext cx="4855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>
                <a:solidFill>
                  <a:srgbClr val="00B050"/>
                </a:solidFill>
              </a:rPr>
              <a:t> </a:t>
            </a:r>
            <a:r>
              <a:rPr lang="es-ES" sz="2800" b="1" dirty="0"/>
              <a:t>¿Hay que aumentar la dosis?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FA024EA1-C538-BC9A-14C2-4916432A17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A7A94C2-3F9F-8359-D6AB-45783A300853}"/>
              </a:ext>
            </a:extLst>
          </p:cNvPr>
          <p:cNvSpPr txBox="1"/>
          <p:nvPr/>
        </p:nvSpPr>
        <p:spPr>
          <a:xfrm>
            <a:off x="158513" y="6043227"/>
            <a:ext cx="6564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>
                <a:solidFill>
                  <a:srgbClr val="0070C0"/>
                </a:solidFill>
              </a:rPr>
              <a:t>Vincken</a:t>
            </a:r>
            <a:r>
              <a:rPr lang="es-ES" sz="1200" dirty="0">
                <a:solidFill>
                  <a:srgbClr val="0070C0"/>
                </a:solidFill>
              </a:rPr>
              <a:t> W, Levy ML, </a:t>
            </a:r>
            <a:r>
              <a:rPr lang="es-ES" sz="1200" dirty="0" err="1">
                <a:solidFill>
                  <a:srgbClr val="0070C0"/>
                </a:solidFill>
              </a:rPr>
              <a:t>Scullion</a:t>
            </a:r>
            <a:r>
              <a:rPr lang="es-ES" sz="1200" dirty="0">
                <a:solidFill>
                  <a:srgbClr val="0070C0"/>
                </a:solidFill>
              </a:rPr>
              <a:t> J, et al. </a:t>
            </a:r>
            <a:r>
              <a:rPr lang="es-ES" sz="1200" dirty="0" err="1">
                <a:solidFill>
                  <a:srgbClr val="0070C0"/>
                </a:solidFill>
              </a:rPr>
              <a:t>Spacer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devices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for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inhaled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therapy</a:t>
            </a:r>
            <a:r>
              <a:rPr lang="es-ES" sz="1200" dirty="0">
                <a:solidFill>
                  <a:srgbClr val="0070C0"/>
                </a:solidFill>
              </a:rPr>
              <a:t>: </a:t>
            </a:r>
            <a:r>
              <a:rPr lang="es-ES" sz="1200" dirty="0" err="1">
                <a:solidFill>
                  <a:srgbClr val="0070C0"/>
                </a:solidFill>
              </a:rPr>
              <a:t>why</a:t>
            </a:r>
            <a:endParaRPr lang="es-ES" sz="1200" dirty="0">
              <a:solidFill>
                <a:srgbClr val="0070C0"/>
              </a:solidFill>
            </a:endParaRPr>
          </a:p>
          <a:p>
            <a:r>
              <a:rPr lang="es-ES" sz="1200" dirty="0">
                <a:solidFill>
                  <a:srgbClr val="0070C0"/>
                </a:solidFill>
              </a:rPr>
              <a:t>use </a:t>
            </a:r>
            <a:r>
              <a:rPr lang="es-ES" sz="1200" dirty="0" err="1">
                <a:solidFill>
                  <a:srgbClr val="0070C0"/>
                </a:solidFill>
              </a:rPr>
              <a:t>them</a:t>
            </a:r>
            <a:r>
              <a:rPr lang="es-ES" sz="1200" dirty="0">
                <a:solidFill>
                  <a:srgbClr val="0070C0"/>
                </a:solidFill>
              </a:rPr>
              <a:t>, and </a:t>
            </a:r>
            <a:r>
              <a:rPr lang="es-ES" sz="1200" dirty="0" err="1">
                <a:solidFill>
                  <a:srgbClr val="0070C0"/>
                </a:solidFill>
              </a:rPr>
              <a:t>how</a:t>
            </a:r>
            <a:r>
              <a:rPr lang="es-ES" sz="1200" dirty="0">
                <a:solidFill>
                  <a:srgbClr val="0070C0"/>
                </a:solidFill>
              </a:rPr>
              <a:t>? ERJ Open Res 2018; 4: 00065-2018 </a:t>
            </a:r>
          </a:p>
          <a:p>
            <a:r>
              <a:rPr lang="es-ES" sz="1200" dirty="0">
                <a:solidFill>
                  <a:srgbClr val="0070C0"/>
                </a:solidFill>
              </a:rPr>
              <a:t>[https://</a:t>
            </a:r>
            <a:r>
              <a:rPr lang="es-ES" sz="1200" dirty="0" err="1">
                <a:solidFill>
                  <a:srgbClr val="0070C0"/>
                </a:solidFill>
              </a:rPr>
              <a:t>doi.org</a:t>
            </a:r>
            <a:r>
              <a:rPr lang="es-ES" sz="1200" dirty="0">
                <a:solidFill>
                  <a:srgbClr val="0070C0"/>
                </a:solidFill>
              </a:rPr>
              <a:t>/10.1183/23120541.00065-2018]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B8B415C-3957-CC4B-5F11-C33358D2E471}"/>
              </a:ext>
            </a:extLst>
          </p:cNvPr>
          <p:cNvSpPr txBox="1"/>
          <p:nvPr/>
        </p:nvSpPr>
        <p:spPr>
          <a:xfrm>
            <a:off x="6382870" y="2241175"/>
            <a:ext cx="45881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b="1" dirty="0">
                <a:solidFill>
                  <a:srgbClr val="00B050"/>
                </a:solidFill>
              </a:rPr>
              <a:t> </a:t>
            </a:r>
            <a:r>
              <a:rPr lang="es-ES" sz="2800" b="1" dirty="0"/>
              <a:t>Contaminación bacteriana.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4C1932E-9B33-9FAF-4986-8EF4681B52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15852" y="556485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27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03"/>
    </mc:Choice>
    <mc:Fallback xmlns="">
      <p:transition spd="slow" advTm="135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11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ADE5760-14CA-BBEE-F124-70E68F0A6ED6}"/>
              </a:ext>
            </a:extLst>
          </p:cNvPr>
          <p:cNvSpPr txBox="1"/>
          <p:nvPr/>
        </p:nvSpPr>
        <p:spPr>
          <a:xfrm>
            <a:off x="6563776" y="138359"/>
            <a:ext cx="53413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rgbClr val="00B050"/>
                </a:solidFill>
              </a:rPr>
              <a:t>Inhaladores sin gases de</a:t>
            </a:r>
          </a:p>
          <a:p>
            <a:pPr algn="ctr"/>
            <a:r>
              <a:rPr lang="es-ES" sz="4000" b="1" dirty="0">
                <a:solidFill>
                  <a:srgbClr val="00B050"/>
                </a:solidFill>
              </a:rPr>
              <a:t>efecto invernadero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7E7B827-9B2C-1790-8E39-66A4306C6C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0292" y="5273117"/>
            <a:ext cx="2712656" cy="1437708"/>
          </a:xfrm>
          <a:prstGeom prst="rect">
            <a:avLst/>
          </a:prstGeom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3F8308EA-DD03-2CE5-8EB0-73D73D8B5845}"/>
              </a:ext>
            </a:extLst>
          </p:cNvPr>
          <p:cNvGrpSpPr/>
          <p:nvPr/>
        </p:nvGrpSpPr>
        <p:grpSpPr>
          <a:xfrm>
            <a:off x="5791200" y="1567638"/>
            <a:ext cx="6160172" cy="4831876"/>
            <a:chOff x="5791200" y="1567638"/>
            <a:chExt cx="6160172" cy="4831876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08D4AA40-6CBF-1E1E-05FB-AC96C8C95491}"/>
                </a:ext>
              </a:extLst>
            </p:cNvPr>
            <p:cNvGrpSpPr/>
            <p:nvPr/>
          </p:nvGrpSpPr>
          <p:grpSpPr>
            <a:xfrm>
              <a:off x="5791200" y="4049871"/>
              <a:ext cx="3606800" cy="2349643"/>
              <a:chOff x="3898899" y="1485472"/>
              <a:chExt cx="4775201" cy="3035871"/>
            </a:xfrm>
          </p:grpSpPr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2C3F5C00-531C-EC60-8AF0-9147D72213FF}"/>
                  </a:ext>
                </a:extLst>
              </p:cNvPr>
              <p:cNvGrpSpPr/>
              <p:nvPr/>
            </p:nvGrpSpPr>
            <p:grpSpPr>
              <a:xfrm>
                <a:off x="6057900" y="1536700"/>
                <a:ext cx="2616200" cy="2933700"/>
                <a:chOff x="1997676" y="501773"/>
                <a:chExt cx="5444524" cy="5829546"/>
              </a:xfrm>
            </p:grpSpPr>
            <p:pic>
              <p:nvPicPr>
                <p:cNvPr id="1028" name="Picture 4" descr="Anoro Ellipta (55/22 mcg.) – Redconac">
                  <a:extLst>
                    <a:ext uri="{FF2B5EF4-FFF2-40B4-BE49-F238E27FC236}">
                      <a16:creationId xmlns:a16="http://schemas.microsoft.com/office/drawing/2014/main" id="{948DAE5F-D5BC-DE50-827F-658B25DF396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905" t="12258" r="12501" b="13227"/>
                <a:stretch/>
              </p:blipFill>
              <p:spPr bwMode="auto">
                <a:xfrm>
                  <a:off x="1997676" y="501773"/>
                  <a:ext cx="5444524" cy="582954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" name="Imagen 19">
                  <a:extLst>
                    <a:ext uri="{FF2B5EF4-FFF2-40B4-BE49-F238E27FC236}">
                      <a16:creationId xmlns:a16="http://schemas.microsoft.com/office/drawing/2014/main" id="{D84138D5-8DCA-5A9B-EB3F-95D8B4FAE58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016250" y="2781300"/>
                  <a:ext cx="1162050" cy="469900"/>
                </a:xfrm>
                <a:prstGeom prst="rect">
                  <a:avLst/>
                </a:prstGeom>
              </p:spPr>
            </p:pic>
          </p:grpSp>
          <p:grpSp>
            <p:nvGrpSpPr>
              <p:cNvPr id="16" name="Grupo 15">
                <a:extLst>
                  <a:ext uri="{FF2B5EF4-FFF2-40B4-BE49-F238E27FC236}">
                    <a16:creationId xmlns:a16="http://schemas.microsoft.com/office/drawing/2014/main" id="{36EEB462-59D8-CB2A-6604-C2518FD1506A}"/>
                  </a:ext>
                </a:extLst>
              </p:cNvPr>
              <p:cNvGrpSpPr/>
              <p:nvPr/>
            </p:nvGrpSpPr>
            <p:grpSpPr>
              <a:xfrm>
                <a:off x="3898899" y="1485472"/>
                <a:ext cx="2247901" cy="3035871"/>
                <a:chOff x="3959234" y="215900"/>
                <a:chExt cx="4580901" cy="6426200"/>
              </a:xfrm>
            </p:grpSpPr>
            <p:pic>
              <p:nvPicPr>
                <p:cNvPr id="1026" name="Picture 2" descr="ANORO ELLIPTA 55 MCG/22 MCG POLVO PARA INHALACION (UNIDOSIS) 30 dosis.  Precio: 70.25€.">
                  <a:extLst>
                    <a:ext uri="{FF2B5EF4-FFF2-40B4-BE49-F238E27FC236}">
                      <a16:creationId xmlns:a16="http://schemas.microsoft.com/office/drawing/2014/main" id="{EB970D5A-7641-C6BD-4EF2-CC9822F40D0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1306" r="28616"/>
                <a:stretch/>
              </p:blipFill>
              <p:spPr bwMode="auto">
                <a:xfrm>
                  <a:off x="3959234" y="215900"/>
                  <a:ext cx="4580901" cy="64262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" name="Imagen 14">
                  <a:extLst>
                    <a:ext uri="{FF2B5EF4-FFF2-40B4-BE49-F238E27FC236}">
                      <a16:creationId xmlns:a16="http://schemas.microsoft.com/office/drawing/2014/main" id="{E9F3A975-0096-EFC5-D22D-D6322A318DB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459502" y="3061699"/>
                  <a:ext cx="1231900" cy="641849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25" name="Grupo 24">
              <a:extLst>
                <a:ext uri="{FF2B5EF4-FFF2-40B4-BE49-F238E27FC236}">
                  <a16:creationId xmlns:a16="http://schemas.microsoft.com/office/drawing/2014/main" id="{33057BD9-0FA7-9E4C-D840-BA59D03A0364}"/>
                </a:ext>
              </a:extLst>
            </p:cNvPr>
            <p:cNvGrpSpPr/>
            <p:nvPr/>
          </p:nvGrpSpPr>
          <p:grpSpPr>
            <a:xfrm>
              <a:off x="9918700" y="1866900"/>
              <a:ext cx="1600200" cy="2159000"/>
              <a:chOff x="3860800" y="495300"/>
              <a:chExt cx="4343400" cy="5664200"/>
            </a:xfrm>
          </p:grpSpPr>
          <p:pic>
            <p:nvPicPr>
              <p:cNvPr id="1030" name="Picture 6" descr="Se aprueba en España Enerzair Breezhaler de Novartis, la primera y única  triple terapia de dosis fija LABA/LAMA/ICS administrada en un único  dispositivo una vez al día en asma grave no controlada">
                <a:extLst>
                  <a:ext uri="{FF2B5EF4-FFF2-40B4-BE49-F238E27FC236}">
                    <a16:creationId xmlns:a16="http://schemas.microsoft.com/office/drawing/2014/main" id="{1BA328BD-E31D-0EBF-6AA7-EF942BB0628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289" t="7222" r="29508" b="10185"/>
              <a:stretch/>
            </p:blipFill>
            <p:spPr bwMode="auto">
              <a:xfrm>
                <a:off x="3860800" y="495300"/>
                <a:ext cx="4343400" cy="5664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Imagen 23">
                <a:extLst>
                  <a:ext uri="{FF2B5EF4-FFF2-40B4-BE49-F238E27FC236}">
                    <a16:creationId xmlns:a16="http://schemas.microsoft.com/office/drawing/2014/main" id="{9A7AAC2A-91EE-7927-5941-6BFF8DB2C6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724400" y="2374900"/>
                <a:ext cx="2768600" cy="558800"/>
              </a:xfrm>
              <a:prstGeom prst="rect">
                <a:avLst/>
              </a:prstGeom>
            </p:spPr>
          </p:pic>
        </p:grpSp>
        <p:pic>
          <p:nvPicPr>
            <p:cNvPr id="1032" name="Picture 8" descr="1aria - Inhaladores. Handihaler">
              <a:extLst>
                <a:ext uri="{FF2B5EF4-FFF2-40B4-BE49-F238E27FC236}">
                  <a16:creationId xmlns:a16="http://schemas.microsoft.com/office/drawing/2014/main" id="{06CEF0EA-A484-62EA-EC7A-6291E51D73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8800" y="1567638"/>
              <a:ext cx="2590800" cy="2502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FDA50825-F07E-6773-8ADC-8788F5F43989}"/>
                </a:ext>
              </a:extLst>
            </p:cNvPr>
            <p:cNvSpPr txBox="1"/>
            <p:nvPr/>
          </p:nvSpPr>
          <p:spPr>
            <a:xfrm>
              <a:off x="9368869" y="4241800"/>
              <a:ext cx="2582503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2800" b="1" dirty="0">
                  <a:solidFill>
                    <a:srgbClr val="92D050"/>
                  </a:solidFill>
                </a:rPr>
                <a:t>Inhaladores de </a:t>
              </a:r>
            </a:p>
            <a:p>
              <a:pPr algn="ctr"/>
              <a:r>
                <a:rPr lang="es-ES" sz="2800" b="1" dirty="0">
                  <a:solidFill>
                    <a:srgbClr val="92D050"/>
                  </a:solidFill>
                </a:rPr>
                <a:t>polvo seco (DPI)</a:t>
              </a:r>
            </a:p>
          </p:txBody>
        </p:sp>
      </p:grpSp>
      <p:grpSp>
        <p:nvGrpSpPr>
          <p:cNvPr id="3" name="Grupo 2">
            <a:extLst>
              <a:ext uri="{FF2B5EF4-FFF2-40B4-BE49-F238E27FC236}">
                <a16:creationId xmlns:a16="http://schemas.microsoft.com/office/drawing/2014/main" id="{6140D02B-0B08-E011-10CE-85A5E4DBE90B}"/>
              </a:ext>
            </a:extLst>
          </p:cNvPr>
          <p:cNvGrpSpPr/>
          <p:nvPr/>
        </p:nvGrpSpPr>
        <p:grpSpPr>
          <a:xfrm>
            <a:off x="152400" y="161788"/>
            <a:ext cx="5842000" cy="3616324"/>
            <a:chOff x="152400" y="241300"/>
            <a:chExt cx="5842000" cy="3616324"/>
          </a:xfrm>
        </p:grpSpPr>
        <p:grpSp>
          <p:nvGrpSpPr>
            <p:cNvPr id="29" name="Grupo 28">
              <a:extLst>
                <a:ext uri="{FF2B5EF4-FFF2-40B4-BE49-F238E27FC236}">
                  <a16:creationId xmlns:a16="http://schemas.microsoft.com/office/drawing/2014/main" id="{5624F00C-DB89-60EC-FBD8-A7CB5B394B65}"/>
                </a:ext>
              </a:extLst>
            </p:cNvPr>
            <p:cNvGrpSpPr/>
            <p:nvPr/>
          </p:nvGrpSpPr>
          <p:grpSpPr>
            <a:xfrm>
              <a:off x="152400" y="774699"/>
              <a:ext cx="5842000" cy="3082925"/>
              <a:chOff x="0" y="701675"/>
              <a:chExt cx="12192000" cy="5454650"/>
            </a:xfrm>
          </p:grpSpPr>
          <p:pic>
            <p:nvPicPr>
              <p:cNvPr id="1034" name="Picture 10" descr="Contigo en tu farmacia">
                <a:extLst>
                  <a:ext uri="{FF2B5EF4-FFF2-40B4-BE49-F238E27FC236}">
                    <a16:creationId xmlns:a16="http://schemas.microsoft.com/office/drawing/2014/main" id="{2DA154CF-BDB2-7F3A-E5FF-6C916BC9B1F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701675"/>
                <a:ext cx="12192000" cy="54546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Imagen 27">
                <a:extLst>
                  <a:ext uri="{FF2B5EF4-FFF2-40B4-BE49-F238E27FC236}">
                    <a16:creationId xmlns:a16="http://schemas.microsoft.com/office/drawing/2014/main" id="{D07BFF01-257A-6D56-4696-3F28523A3A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2700" y="4413250"/>
                <a:ext cx="3962400" cy="1435100"/>
              </a:xfrm>
              <a:prstGeom prst="rect">
                <a:avLst/>
              </a:prstGeom>
            </p:spPr>
          </p:pic>
        </p:grpSp>
        <p:sp>
          <p:nvSpPr>
            <p:cNvPr id="30" name="CuadroTexto 29">
              <a:extLst>
                <a:ext uri="{FF2B5EF4-FFF2-40B4-BE49-F238E27FC236}">
                  <a16:creationId xmlns:a16="http://schemas.microsoft.com/office/drawing/2014/main" id="{AD77FD9C-35AC-BD45-A534-152AC116F599}"/>
                </a:ext>
              </a:extLst>
            </p:cNvPr>
            <p:cNvSpPr txBox="1"/>
            <p:nvPr/>
          </p:nvSpPr>
          <p:spPr>
            <a:xfrm>
              <a:off x="584200" y="241300"/>
              <a:ext cx="493994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800" b="1" dirty="0">
                  <a:solidFill>
                    <a:srgbClr val="92D050"/>
                  </a:solidFill>
                </a:rPr>
                <a:t>Inhaladores de niebla fina (SMI)</a:t>
              </a:r>
            </a:p>
          </p:txBody>
        </p:sp>
      </p:grpSp>
      <p:grpSp>
        <p:nvGrpSpPr>
          <p:cNvPr id="2" name="Grupo 1">
            <a:extLst>
              <a:ext uri="{FF2B5EF4-FFF2-40B4-BE49-F238E27FC236}">
                <a16:creationId xmlns:a16="http://schemas.microsoft.com/office/drawing/2014/main" id="{8AA23123-9519-3E7F-E16C-B4D12C11C3B4}"/>
              </a:ext>
            </a:extLst>
          </p:cNvPr>
          <p:cNvGrpSpPr/>
          <p:nvPr/>
        </p:nvGrpSpPr>
        <p:grpSpPr>
          <a:xfrm>
            <a:off x="177800" y="4024291"/>
            <a:ext cx="6116917" cy="2833709"/>
            <a:chOff x="177800" y="4024291"/>
            <a:chExt cx="6116917" cy="2833709"/>
          </a:xfrm>
        </p:grpSpPr>
        <p:pic>
          <p:nvPicPr>
            <p:cNvPr id="36" name="Imagen 35">
              <a:extLst>
                <a:ext uri="{FF2B5EF4-FFF2-40B4-BE49-F238E27FC236}">
                  <a16:creationId xmlns:a16="http://schemas.microsoft.com/office/drawing/2014/main" id="{2C7A0E79-6A6E-AB38-490A-CEDADCC52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77800" y="4024291"/>
              <a:ext cx="3993801" cy="2665242"/>
            </a:xfrm>
            <a:prstGeom prst="rect">
              <a:avLst/>
            </a:prstGeom>
          </p:spPr>
        </p:pic>
        <p:sp>
          <p:nvSpPr>
            <p:cNvPr id="31" name="CuadroTexto 30">
              <a:extLst>
                <a:ext uri="{FF2B5EF4-FFF2-40B4-BE49-F238E27FC236}">
                  <a16:creationId xmlns:a16="http://schemas.microsoft.com/office/drawing/2014/main" id="{95803648-D0B4-4A6A-7ACF-941831150AE0}"/>
                </a:ext>
              </a:extLst>
            </p:cNvPr>
            <p:cNvSpPr txBox="1"/>
            <p:nvPr/>
          </p:nvSpPr>
          <p:spPr>
            <a:xfrm>
              <a:off x="4191000" y="6334780"/>
              <a:ext cx="21037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800" b="1" dirty="0">
                  <a:solidFill>
                    <a:srgbClr val="92D050"/>
                  </a:solidFill>
                </a:rPr>
                <a:t>Nebulización</a:t>
              </a:r>
            </a:p>
          </p:txBody>
        </p:sp>
      </p:grp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59F8AA6-494B-14C0-AC4E-26BC5000F0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375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41"/>
    </mc:Choice>
    <mc:Fallback xmlns="">
      <p:transition spd="slow" advTm="49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B21D843-46D2-764D-BC69-A842A912F84D}"/>
              </a:ext>
            </a:extLst>
          </p:cNvPr>
          <p:cNvSpPr txBox="1"/>
          <p:nvPr/>
        </p:nvSpPr>
        <p:spPr>
          <a:xfrm>
            <a:off x="184828" y="159826"/>
            <a:ext cx="55682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>
                <a:solidFill>
                  <a:srgbClr val="92D050"/>
                </a:solidFill>
              </a:rPr>
              <a:t>Medicación nebulizada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CC19DCB-E354-6E41-A14D-9BE7C37631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1340" y="3192649"/>
            <a:ext cx="5436337" cy="361289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D61251D-88A9-EF49-83B0-E97CD157D4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99" y="1242991"/>
            <a:ext cx="3993801" cy="266524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D6772FF-F346-7443-A9AE-A6513DC3D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73" y="4925205"/>
            <a:ext cx="2714725" cy="180981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EB87105-1BB7-2F48-A525-5540C6D4B8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7947" y="4232607"/>
            <a:ext cx="3178743" cy="2119162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31C8B80-AE2E-104C-B0DB-7C8BA4A43EA7}"/>
              </a:ext>
            </a:extLst>
          </p:cNvPr>
          <p:cNvSpPr txBox="1"/>
          <p:nvPr/>
        </p:nvSpPr>
        <p:spPr>
          <a:xfrm>
            <a:off x="4212920" y="953414"/>
            <a:ext cx="4146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Crisis asmáticas en urgencias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FEBA4CA-BFBC-7E49-B34D-C0ADEA16CB0F}"/>
              </a:ext>
            </a:extLst>
          </p:cNvPr>
          <p:cNvSpPr txBox="1"/>
          <p:nvPr/>
        </p:nvSpPr>
        <p:spPr>
          <a:xfrm>
            <a:off x="4212748" y="1474781"/>
            <a:ext cx="2942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Menores de 5 años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8A3FC32-807D-AD4D-8AB2-85A326150D62}"/>
              </a:ext>
            </a:extLst>
          </p:cNvPr>
          <p:cNvSpPr txBox="1"/>
          <p:nvPr/>
        </p:nvSpPr>
        <p:spPr>
          <a:xfrm>
            <a:off x="4220229" y="2011182"/>
            <a:ext cx="36335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Discapacitados psíquicos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FD6F55B-4443-1945-8906-F40C329150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65587" y="112969"/>
            <a:ext cx="3476585" cy="184259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D74C77F-3556-AA30-42B1-1FE36F3809E4}"/>
              </a:ext>
            </a:extLst>
          </p:cNvPr>
          <p:cNvSpPr txBox="1"/>
          <p:nvPr/>
        </p:nvSpPr>
        <p:spPr>
          <a:xfrm>
            <a:off x="4246535" y="2572719"/>
            <a:ext cx="46535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Ancianos con deterioro cognitivo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05B523FC-AD32-0E70-207E-C17D601F1F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217C4CA-6CDD-0995-2A12-0FA0FD7E4A9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40971" y="2052269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26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176"/>
    </mc:Choice>
    <mc:Fallback xmlns="">
      <p:transition spd="slow" advTm="82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7" grpId="0"/>
      <p:bldP spid="8" grpId="0"/>
      <p:bldP spid="10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84447072-3AFC-1ABE-870F-AE360C9325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0565" y="1150424"/>
            <a:ext cx="2871988" cy="182576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34439FC-339D-E53B-4225-09CCD794A4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7775" y="4889023"/>
            <a:ext cx="3476585" cy="184259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5F1495C-AA31-67D5-0538-B6BE68DBCE6A}"/>
              </a:ext>
            </a:extLst>
          </p:cNvPr>
          <p:cNvSpPr txBox="1"/>
          <p:nvPr/>
        </p:nvSpPr>
        <p:spPr>
          <a:xfrm>
            <a:off x="4900438" y="1451529"/>
            <a:ext cx="42101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Mínima inercia de la solución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5A70C86-1382-BD68-3A9F-64FA6C2A2378}"/>
              </a:ext>
            </a:extLst>
          </p:cNvPr>
          <p:cNvSpPr txBox="1"/>
          <p:nvPr/>
        </p:nvSpPr>
        <p:spPr>
          <a:xfrm>
            <a:off x="4903409" y="3137659"/>
            <a:ext cx="6596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Necesidad de coordinación pulsación/inhalación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92CA39F-5857-5ABC-38A7-6D6916307EDD}"/>
              </a:ext>
            </a:extLst>
          </p:cNvPr>
          <p:cNvGrpSpPr/>
          <p:nvPr/>
        </p:nvGrpSpPr>
        <p:grpSpPr>
          <a:xfrm>
            <a:off x="4900878" y="3618588"/>
            <a:ext cx="5007589" cy="3239412"/>
            <a:chOff x="4900878" y="3618588"/>
            <a:chExt cx="5007589" cy="3239412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0A7B1DED-1BBB-0103-2211-0741BED368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812411" y="4231586"/>
              <a:ext cx="2366462" cy="2626414"/>
            </a:xfrm>
            <a:prstGeom prst="rect">
              <a:avLst/>
            </a:prstGeom>
          </p:spPr>
        </p:pic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892C606B-0C46-28B1-8D12-A59BAAD7CA7B}"/>
                </a:ext>
              </a:extLst>
            </p:cNvPr>
            <p:cNvSpPr txBox="1"/>
            <p:nvPr/>
          </p:nvSpPr>
          <p:spPr>
            <a:xfrm>
              <a:off x="4900878" y="3618588"/>
              <a:ext cx="50075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3200" dirty="0">
                  <a:solidFill>
                    <a:srgbClr val="00B050"/>
                  </a:solidFill>
                </a:rPr>
                <a:t> </a:t>
              </a:r>
              <a:r>
                <a:rPr lang="es-ES" sz="2400" dirty="0"/>
                <a:t>Esteroides inhalados no disponibles</a:t>
              </a:r>
            </a:p>
          </p:txBody>
        </p:sp>
      </p:grp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9050AE8-AAE2-877C-12A6-AECACC1BB406}"/>
              </a:ext>
            </a:extLst>
          </p:cNvPr>
          <p:cNvSpPr txBox="1"/>
          <p:nvPr/>
        </p:nvSpPr>
        <p:spPr>
          <a:xfrm>
            <a:off x="4910203" y="275573"/>
            <a:ext cx="2936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No precisa agitarse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CE259A0-7715-EEB0-7635-EEA1C2A5C054}"/>
              </a:ext>
            </a:extLst>
          </p:cNvPr>
          <p:cNvSpPr txBox="1"/>
          <p:nvPr/>
        </p:nvSpPr>
        <p:spPr>
          <a:xfrm>
            <a:off x="4897677" y="851771"/>
            <a:ext cx="29213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Mínima resistencia</a:t>
            </a:r>
          </a:p>
        </p:txBody>
      </p: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803B0767-91B8-E541-C81A-863C3A8CA2FE}"/>
              </a:ext>
            </a:extLst>
          </p:cNvPr>
          <p:cNvCxnSpPr/>
          <p:nvPr/>
        </p:nvCxnSpPr>
        <p:spPr>
          <a:xfrm>
            <a:off x="7177413" y="2968668"/>
            <a:ext cx="2091847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ED06E5-4C7C-8E59-6F22-B9BB971216E0}"/>
              </a:ext>
            </a:extLst>
          </p:cNvPr>
          <p:cNvSpPr txBox="1"/>
          <p:nvPr/>
        </p:nvSpPr>
        <p:spPr>
          <a:xfrm>
            <a:off x="4910203" y="2041743"/>
            <a:ext cx="4280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rgbClr val="00B050"/>
                </a:solidFill>
              </a:rPr>
              <a:t> </a:t>
            </a:r>
            <a:r>
              <a:rPr lang="es-ES" sz="2400" dirty="0"/>
              <a:t>Máxima deposición pulmonar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CAEFE397-6291-1F58-D704-0A3A99F0FBD5}"/>
              </a:ext>
            </a:extLst>
          </p:cNvPr>
          <p:cNvGrpSpPr/>
          <p:nvPr/>
        </p:nvGrpSpPr>
        <p:grpSpPr>
          <a:xfrm>
            <a:off x="110863" y="198782"/>
            <a:ext cx="4796486" cy="6398955"/>
            <a:chOff x="110863" y="198782"/>
            <a:chExt cx="4796486" cy="6398955"/>
          </a:xfrm>
        </p:grpSpPr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5EAEA630-C98B-0C7B-F153-82C1A8D2C399}"/>
                </a:ext>
              </a:extLst>
            </p:cNvPr>
            <p:cNvGrpSpPr/>
            <p:nvPr/>
          </p:nvGrpSpPr>
          <p:grpSpPr>
            <a:xfrm>
              <a:off x="110863" y="1211131"/>
              <a:ext cx="4796486" cy="5386606"/>
              <a:chOff x="8328210" y="765710"/>
              <a:chExt cx="3508887" cy="4010944"/>
            </a:xfrm>
          </p:grpSpPr>
          <p:pic>
            <p:nvPicPr>
              <p:cNvPr id="6" name="Imagen 5">
                <a:extLst>
                  <a:ext uri="{FF2B5EF4-FFF2-40B4-BE49-F238E27FC236}">
                    <a16:creationId xmlns:a16="http://schemas.microsoft.com/office/drawing/2014/main" id="{D9C35CC3-CB65-1188-B50E-4EE85AB7A5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328210" y="765710"/>
                <a:ext cx="3508887" cy="3484317"/>
              </a:xfrm>
              <a:prstGeom prst="rect">
                <a:avLst/>
              </a:prstGeom>
            </p:spPr>
          </p:pic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0BB8DCA4-27A1-8D8D-CCE0-111D9776EF5E}"/>
                  </a:ext>
                </a:extLst>
              </p:cNvPr>
              <p:cNvSpPr txBox="1"/>
              <p:nvPr/>
            </p:nvSpPr>
            <p:spPr>
              <a:xfrm>
                <a:off x="9481016" y="4341222"/>
                <a:ext cx="1270156" cy="435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s-ES" sz="1600" b="1" dirty="0">
                    <a:solidFill>
                      <a:srgbClr val="00B050"/>
                    </a:solidFill>
                  </a:rPr>
                  <a:t>Sistema </a:t>
                </a:r>
                <a:r>
                  <a:rPr lang="es-ES" sz="1600" b="1" dirty="0" err="1">
                    <a:solidFill>
                      <a:srgbClr val="00B050"/>
                    </a:solidFill>
                  </a:rPr>
                  <a:t>Respimat</a:t>
                </a:r>
                <a:r>
                  <a:rPr lang="es-ES" sz="1600" b="1" dirty="0">
                    <a:solidFill>
                      <a:srgbClr val="00B050"/>
                    </a:solidFill>
                  </a:rPr>
                  <a:t> </a:t>
                </a:r>
              </a:p>
              <a:p>
                <a:pPr algn="ctr"/>
                <a:r>
                  <a:rPr lang="es-ES" sz="1600" b="1" dirty="0">
                    <a:solidFill>
                      <a:srgbClr val="00B050"/>
                    </a:solidFill>
                  </a:rPr>
                  <a:t>(</a:t>
                </a:r>
                <a:r>
                  <a:rPr lang="es-ES" sz="1600" b="1" dirty="0" err="1">
                    <a:solidFill>
                      <a:srgbClr val="00B050"/>
                    </a:solidFill>
                  </a:rPr>
                  <a:t>Boheringer</a:t>
                </a:r>
                <a:r>
                  <a:rPr lang="es-ES" sz="1600" b="1" dirty="0">
                    <a:solidFill>
                      <a:srgbClr val="00B050"/>
                    </a:solidFill>
                  </a:rPr>
                  <a:t>)</a:t>
                </a:r>
              </a:p>
            </p:txBody>
          </p:sp>
        </p:grp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4356F74E-DECE-D157-2715-62F5314009EF}"/>
                </a:ext>
              </a:extLst>
            </p:cNvPr>
            <p:cNvSpPr txBox="1"/>
            <p:nvPr/>
          </p:nvSpPr>
          <p:spPr>
            <a:xfrm>
              <a:off x="787136" y="198782"/>
              <a:ext cx="32223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2400" b="1" dirty="0">
                  <a:solidFill>
                    <a:srgbClr val="00B050"/>
                  </a:solidFill>
                </a:rPr>
                <a:t>Inhalador de niebla fina</a:t>
              </a:r>
            </a:p>
            <a:p>
              <a:pPr algn="ctr"/>
              <a:r>
                <a:rPr lang="es-ES" sz="2400" b="1" dirty="0">
                  <a:solidFill>
                    <a:srgbClr val="00B050"/>
                  </a:solidFill>
                </a:rPr>
                <a:t>(SMI)</a:t>
              </a:r>
            </a:p>
          </p:txBody>
        </p:sp>
      </p:grp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C8723D8E-9F91-2389-5122-9E7A2985CB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3183E8D9-D6EC-1776-9CF4-DD68EC302F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815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648"/>
    </mc:Choice>
    <mc:Fallback xmlns="">
      <p:transition spd="slow" advTm="175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1" grpId="0"/>
      <p:bldP spid="12" grpId="0"/>
      <p:bldP spid="14" grpId="0"/>
      <p:bldP spid="15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8092C4A-6FAE-BC43-B824-A4688530DDD8}"/>
              </a:ext>
            </a:extLst>
          </p:cNvPr>
          <p:cNvSpPr/>
          <p:nvPr/>
        </p:nvSpPr>
        <p:spPr>
          <a:xfrm>
            <a:off x="717703" y="5824831"/>
            <a:ext cx="1315233" cy="89561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Administración de medicamentos por vía inhalatoria - Revista Acofar">
            <a:extLst>
              <a:ext uri="{FF2B5EF4-FFF2-40B4-BE49-F238E27FC236}">
                <a16:creationId xmlns:a16="http://schemas.microsoft.com/office/drawing/2014/main" id="{80739167-D56B-534F-B4C4-2B72FCC72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1"/>
          <a:stretch/>
        </p:blipFill>
        <p:spPr bwMode="auto">
          <a:xfrm>
            <a:off x="725977" y="4716902"/>
            <a:ext cx="11064025" cy="288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F1C44421-0CFD-C74A-8B76-56807B3AF10C}"/>
              </a:ext>
            </a:extLst>
          </p:cNvPr>
          <p:cNvSpPr txBox="1"/>
          <p:nvPr/>
        </p:nvSpPr>
        <p:spPr>
          <a:xfrm>
            <a:off x="3884050" y="1014461"/>
            <a:ext cx="5174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>
                <a:solidFill>
                  <a:srgbClr val="92D050"/>
                </a:solidFill>
              </a:rPr>
              <a:t> </a:t>
            </a:r>
            <a:r>
              <a:rPr lang="es-ES" sz="2800" dirty="0"/>
              <a:t>Sin gases de efecto invernadero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AF07E9F-B3D4-0947-BB2C-D7DD6C1A2BEC}"/>
              </a:ext>
            </a:extLst>
          </p:cNvPr>
          <p:cNvSpPr txBox="1"/>
          <p:nvPr/>
        </p:nvSpPr>
        <p:spPr>
          <a:xfrm>
            <a:off x="3884050" y="1668434"/>
            <a:ext cx="8178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>
                <a:solidFill>
                  <a:srgbClr val="92D050"/>
                </a:solidFill>
              </a:rPr>
              <a:t> </a:t>
            </a:r>
            <a:r>
              <a:rPr lang="es-ES" sz="2800" dirty="0"/>
              <a:t>Sin necesidad de coordinación inspiración/pulsación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83201A6-2D04-DC4B-8B7E-828C91C36715}"/>
              </a:ext>
            </a:extLst>
          </p:cNvPr>
          <p:cNvSpPr txBox="1"/>
          <p:nvPr/>
        </p:nvSpPr>
        <p:spPr>
          <a:xfrm>
            <a:off x="3896575" y="2282721"/>
            <a:ext cx="4164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>
                <a:solidFill>
                  <a:srgbClr val="92D050"/>
                </a:solidFill>
              </a:rPr>
              <a:t> </a:t>
            </a:r>
            <a:r>
              <a:rPr lang="es-ES" sz="2800" dirty="0"/>
              <a:t>Sin necesidad de cámara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5DB93480-FE10-B146-85DE-0732D72741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230" y="876982"/>
            <a:ext cx="2193621" cy="1162619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BC4184A-1E3B-9343-AC9F-6DA1C9CA4EFF}"/>
              </a:ext>
            </a:extLst>
          </p:cNvPr>
          <p:cNvSpPr txBox="1"/>
          <p:nvPr/>
        </p:nvSpPr>
        <p:spPr>
          <a:xfrm>
            <a:off x="3808865" y="132754"/>
            <a:ext cx="82241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>
                <a:solidFill>
                  <a:srgbClr val="92D050"/>
                </a:solidFill>
              </a:rPr>
              <a:t>Inhaladores de polvo seco (DPI)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8BD8597-D9EB-9DDC-0224-002B261FF91F}"/>
              </a:ext>
            </a:extLst>
          </p:cNvPr>
          <p:cNvSpPr txBox="1"/>
          <p:nvPr/>
        </p:nvSpPr>
        <p:spPr>
          <a:xfrm>
            <a:off x="3924300" y="2976216"/>
            <a:ext cx="8099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>
                <a:solidFill>
                  <a:srgbClr val="92D050"/>
                </a:solidFill>
              </a:rPr>
              <a:t> </a:t>
            </a:r>
            <a:r>
              <a:rPr lang="es-ES" sz="2800" dirty="0"/>
              <a:t>Menor impacto faríngeo sin inercia de las partículas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C5A61DB-17E1-8EEA-952D-1C7DFBA926E2}"/>
              </a:ext>
            </a:extLst>
          </p:cNvPr>
          <p:cNvSpPr txBox="1"/>
          <p:nvPr/>
        </p:nvSpPr>
        <p:spPr>
          <a:xfrm>
            <a:off x="3949148" y="3688839"/>
            <a:ext cx="6722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3600" dirty="0">
                <a:solidFill>
                  <a:srgbClr val="92D050"/>
                </a:solidFill>
              </a:rPr>
              <a:t> </a:t>
            </a:r>
            <a:r>
              <a:rPr lang="es-ES" sz="2800" dirty="0"/>
              <a:t>Todas las combinaciones son posibles con </a:t>
            </a:r>
          </a:p>
          <a:p>
            <a:r>
              <a:rPr lang="es-ES" sz="2800" dirty="0"/>
              <a:t>     un mismo dispositivo</a:t>
            </a: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BF543B21-9452-58BD-3105-3B0977D44035}"/>
              </a:ext>
            </a:extLst>
          </p:cNvPr>
          <p:cNvGrpSpPr/>
          <p:nvPr/>
        </p:nvGrpSpPr>
        <p:grpSpPr>
          <a:xfrm>
            <a:off x="278969" y="2216258"/>
            <a:ext cx="2960175" cy="2850607"/>
            <a:chOff x="139485" y="2340958"/>
            <a:chExt cx="3022169" cy="2756903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32E04816-0E19-544E-BB08-411604437A9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39485" y="2340958"/>
              <a:ext cx="1621357" cy="2756903"/>
            </a:xfrm>
            <a:prstGeom prst="rect">
              <a:avLst/>
            </a:prstGeom>
          </p:spPr>
        </p:pic>
        <p:grpSp>
          <p:nvGrpSpPr>
            <p:cNvPr id="17" name="Grupo 16">
              <a:extLst>
                <a:ext uri="{FF2B5EF4-FFF2-40B4-BE49-F238E27FC236}">
                  <a16:creationId xmlns:a16="http://schemas.microsoft.com/office/drawing/2014/main" id="{6021AAE9-362A-1342-885F-FDC640CA838F}"/>
                </a:ext>
              </a:extLst>
            </p:cNvPr>
            <p:cNvGrpSpPr/>
            <p:nvPr/>
          </p:nvGrpSpPr>
          <p:grpSpPr>
            <a:xfrm>
              <a:off x="1735809" y="2805194"/>
              <a:ext cx="1425845" cy="1859797"/>
              <a:chOff x="3860800" y="495300"/>
              <a:chExt cx="4343400" cy="5664200"/>
            </a:xfrm>
          </p:grpSpPr>
          <p:pic>
            <p:nvPicPr>
              <p:cNvPr id="18" name="Picture 6" descr="Se aprueba en España Enerzair Breezhaler de Novartis, la primera y única  triple terapia de dosis fija LABA/LAMA/ICS administrada en un único  dispositivo una vez al día en asma grave no controlada">
                <a:extLst>
                  <a:ext uri="{FF2B5EF4-FFF2-40B4-BE49-F238E27FC236}">
                    <a16:creationId xmlns:a16="http://schemas.microsoft.com/office/drawing/2014/main" id="{16EDE637-A5D9-534B-D3FB-28C23BD5A37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289" t="7222" r="29508" b="10185"/>
              <a:stretch/>
            </p:blipFill>
            <p:spPr bwMode="auto">
              <a:xfrm>
                <a:off x="3860800" y="495300"/>
                <a:ext cx="4343400" cy="5664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Imagen 18">
                <a:extLst>
                  <a:ext uri="{FF2B5EF4-FFF2-40B4-BE49-F238E27FC236}">
                    <a16:creationId xmlns:a16="http://schemas.microsoft.com/office/drawing/2014/main" id="{A73E4617-A636-9527-8394-06C5AF7F3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724400" y="2374900"/>
                <a:ext cx="2768600" cy="558800"/>
              </a:xfrm>
              <a:prstGeom prst="rect">
                <a:avLst/>
              </a:prstGeom>
            </p:spPr>
          </p:pic>
        </p:grpSp>
      </p:grp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B12FACD-3CCA-C1D3-DE6F-AFB65F609F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4F2C0882-E8C3-F6D4-2AFA-F1D472ECC76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982" y="79995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478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71"/>
    </mc:Choice>
    <mc:Fallback xmlns="">
      <p:transition spd="slow" advTm="94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4" grpId="0"/>
      <p:bldP spid="15" grpId="0"/>
      <p:bldP spid="5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87904" y="196769"/>
            <a:ext cx="5100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¿Qué dicen los reticentes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al cambio de los pMDI?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B815014-2E53-5723-6E94-0AF1A34362F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401" t="19469" r="9371" b="18926"/>
          <a:stretch/>
        </p:blipFill>
        <p:spPr>
          <a:xfrm>
            <a:off x="5540415" y="4004841"/>
            <a:ext cx="6259488" cy="267131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7F8CA42-4FF8-9665-7938-50ECCFCCCD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77C80AC-7DD8-4C62-AE90-BC8F8E11AD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48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70"/>
    </mc:Choice>
    <mc:Fallback xmlns="">
      <p:transition spd="slow" advTm="33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87904" y="196769"/>
            <a:ext cx="5100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¿Qué dicen los reticentes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al cambio de los pMDI?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5BC29AE0-D2BE-808C-85CA-99FE17FCB376}"/>
              </a:ext>
            </a:extLst>
          </p:cNvPr>
          <p:cNvGrpSpPr/>
          <p:nvPr/>
        </p:nvGrpSpPr>
        <p:grpSpPr>
          <a:xfrm>
            <a:off x="477079" y="1431073"/>
            <a:ext cx="4463707" cy="4214191"/>
            <a:chOff x="477079" y="1431073"/>
            <a:chExt cx="4463707" cy="4214191"/>
          </a:xfrm>
        </p:grpSpPr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354F03D9-99F2-ABD7-627E-0B89A9BF1D93}"/>
                </a:ext>
              </a:extLst>
            </p:cNvPr>
            <p:cNvSpPr txBox="1"/>
            <p:nvPr/>
          </p:nvSpPr>
          <p:spPr>
            <a:xfrm>
              <a:off x="484609" y="1752141"/>
              <a:ext cx="410137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2800" b="1" dirty="0">
                  <a:solidFill>
                    <a:srgbClr val="92D050"/>
                  </a:solidFill>
                </a:rPr>
                <a:t> </a:t>
              </a:r>
              <a:r>
                <a:rPr lang="es-ES" sz="2000" b="1" dirty="0"/>
                <a:t>Minimizan su impacto ambiental.</a:t>
              </a:r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B3624FC3-BA71-E482-13C3-B710131A1FD9}"/>
                </a:ext>
              </a:extLst>
            </p:cNvPr>
            <p:cNvSpPr txBox="1"/>
            <p:nvPr/>
          </p:nvSpPr>
          <p:spPr>
            <a:xfrm>
              <a:off x="490465" y="4472851"/>
              <a:ext cx="445032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28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 </a:t>
              </a:r>
              <a:r>
                <a:rPr lang="es-ES" sz="20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Magnifican la incapacidad de los </a:t>
              </a:r>
            </a:p>
            <a:p>
              <a:r>
                <a:rPr lang="es-ES" sz="20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      pacientes para inhalar los DPI y SMI. </a:t>
              </a:r>
            </a:p>
          </p:txBody>
        </p:sp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C3B0AD66-BEA3-92C3-2B92-B2CA603FD88B}"/>
                </a:ext>
              </a:extLst>
            </p:cNvPr>
            <p:cNvSpPr txBox="1"/>
            <p:nvPr/>
          </p:nvSpPr>
          <p:spPr>
            <a:xfrm>
              <a:off x="484347" y="3456261"/>
              <a:ext cx="402430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28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 </a:t>
              </a:r>
              <a:r>
                <a:rPr lang="es-ES" sz="20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Son categóricos en su necesidad </a:t>
              </a:r>
            </a:p>
            <a:p>
              <a:r>
                <a:rPr lang="es-ES" sz="20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      como medicación de rescate.</a:t>
              </a:r>
            </a:p>
          </p:txBody>
        </p: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id="{E134517E-8BA9-A13E-BB83-790248C180A3}"/>
                </a:ext>
              </a:extLst>
            </p:cNvPr>
            <p:cNvCxnSpPr/>
            <p:nvPr/>
          </p:nvCxnSpPr>
          <p:spPr>
            <a:xfrm>
              <a:off x="477079" y="1431073"/>
              <a:ext cx="0" cy="4214191"/>
            </a:xfrm>
            <a:prstGeom prst="line">
              <a:avLst/>
            </a:prstGeom>
            <a:ln w="381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20B7EEA4-F994-1334-EBAB-BA47002EA80F}"/>
                </a:ext>
              </a:extLst>
            </p:cNvPr>
            <p:cNvSpPr txBox="1"/>
            <p:nvPr/>
          </p:nvSpPr>
          <p:spPr>
            <a:xfrm>
              <a:off x="487061" y="2465800"/>
              <a:ext cx="422301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s-ES" sz="28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 </a:t>
              </a:r>
              <a:r>
                <a:rPr lang="es-ES" sz="20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Promueven la inacción a la espera </a:t>
              </a:r>
            </a:p>
            <a:p>
              <a:r>
                <a:rPr lang="es-ES" sz="2000" b="1" dirty="0">
                  <a:solidFill>
                    <a:schemeClr val="accent6">
                      <a:lumMod val="40000"/>
                      <a:lumOff val="60000"/>
                    </a:schemeClr>
                  </a:solidFill>
                </a:rPr>
                <a:t>      de nuevos gases propelentes</a:t>
              </a:r>
            </a:p>
          </p:txBody>
        </p:sp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F84DA6BF-72BB-3ED6-4A02-1AF0E4A655FD}"/>
              </a:ext>
            </a:extLst>
          </p:cNvPr>
          <p:cNvSpPr txBox="1"/>
          <p:nvPr/>
        </p:nvSpPr>
        <p:spPr>
          <a:xfrm>
            <a:off x="5535410" y="1146203"/>
            <a:ext cx="62285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rgbClr val="0070C0"/>
                </a:solidFill>
              </a:rPr>
              <a:t>En Inglaterra, el 4% de la huella de carbono </a:t>
            </a:r>
          </a:p>
          <a:p>
            <a:pPr algn="ctr"/>
            <a:r>
              <a:rPr lang="es-ES" sz="2400" dirty="0">
                <a:solidFill>
                  <a:srgbClr val="0070C0"/>
                </a:solidFill>
              </a:rPr>
              <a:t>del NHS lo generan los pMDI.</a:t>
            </a:r>
          </a:p>
          <a:p>
            <a:pPr algn="ctr"/>
            <a:endParaRPr lang="es-ES" sz="2400" dirty="0">
              <a:solidFill>
                <a:srgbClr val="0070C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rgbClr val="0070C0"/>
                </a:solidFill>
              </a:rPr>
              <a:t>Utilizar un DPI en vez de un pMDI ahorra</a:t>
            </a:r>
          </a:p>
          <a:p>
            <a:pPr algn="ctr"/>
            <a:r>
              <a:rPr lang="es-ES" sz="2400" dirty="0">
                <a:solidFill>
                  <a:srgbClr val="0070C0"/>
                </a:solidFill>
              </a:rPr>
              <a:t>422 kg CO</a:t>
            </a:r>
            <a:r>
              <a:rPr lang="es-ES" sz="2400" baseline="-25000" dirty="0">
                <a:solidFill>
                  <a:srgbClr val="0070C0"/>
                </a:solidFill>
              </a:rPr>
              <a:t>2</a:t>
            </a:r>
            <a:r>
              <a:rPr lang="es-ES" sz="2400" dirty="0">
                <a:solidFill>
                  <a:srgbClr val="0070C0"/>
                </a:solidFill>
              </a:rPr>
              <a:t>e por año y paciente</a:t>
            </a:r>
          </a:p>
          <a:p>
            <a:endParaRPr lang="es-ES" dirty="0">
              <a:solidFill>
                <a:srgbClr val="0070C0"/>
              </a:solidFill>
            </a:endParaRPr>
          </a:p>
          <a:p>
            <a:r>
              <a:rPr lang="es-ES" sz="1200" dirty="0" err="1">
                <a:solidFill>
                  <a:srgbClr val="0070C0"/>
                </a:solidFill>
              </a:rPr>
              <a:t>Janson</a:t>
            </a:r>
            <a:r>
              <a:rPr lang="es-ES" sz="1200" dirty="0">
                <a:solidFill>
                  <a:srgbClr val="0070C0"/>
                </a:solidFill>
              </a:rPr>
              <a:t> C, Henderson R, </a:t>
            </a:r>
            <a:r>
              <a:rPr lang="es-ES" sz="1200" dirty="0" err="1">
                <a:solidFill>
                  <a:srgbClr val="0070C0"/>
                </a:solidFill>
              </a:rPr>
              <a:t>Löfdahl</a:t>
            </a:r>
            <a:r>
              <a:rPr lang="es-ES" sz="1200" dirty="0">
                <a:solidFill>
                  <a:srgbClr val="0070C0"/>
                </a:solidFill>
              </a:rPr>
              <a:t> M, et al. </a:t>
            </a:r>
            <a:r>
              <a:rPr lang="es-ES" sz="1200" dirty="0" err="1">
                <a:solidFill>
                  <a:srgbClr val="0070C0"/>
                </a:solidFill>
              </a:rPr>
              <a:t>Carbon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footprint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impact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of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the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choice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of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inhalers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for</a:t>
            </a:r>
            <a:r>
              <a:rPr lang="es-ES" sz="1200" dirty="0">
                <a:solidFill>
                  <a:srgbClr val="0070C0"/>
                </a:solidFill>
              </a:rPr>
              <a:t> </a:t>
            </a:r>
            <a:r>
              <a:rPr lang="es-ES" sz="1200" dirty="0" err="1">
                <a:solidFill>
                  <a:srgbClr val="0070C0"/>
                </a:solidFill>
              </a:rPr>
              <a:t>asthma</a:t>
            </a:r>
            <a:r>
              <a:rPr lang="es-ES" sz="1200" dirty="0">
                <a:solidFill>
                  <a:srgbClr val="0070C0"/>
                </a:solidFill>
              </a:rPr>
              <a:t> and COPD. </a:t>
            </a:r>
            <a:r>
              <a:rPr lang="es-ES" sz="1200" dirty="0" err="1">
                <a:solidFill>
                  <a:srgbClr val="0070C0"/>
                </a:solidFill>
              </a:rPr>
              <a:t>Thorax</a:t>
            </a:r>
            <a:r>
              <a:rPr lang="es-ES" sz="1200" dirty="0">
                <a:solidFill>
                  <a:srgbClr val="0070C0"/>
                </a:solidFill>
              </a:rPr>
              <a:t> 2020;75:82–84</a:t>
            </a:r>
            <a:r>
              <a:rPr lang="es-ES" sz="1200" dirty="0"/>
              <a:t>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B815014-2E53-5723-6E94-0AF1A34362F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401" t="19469" r="9371" b="18926"/>
          <a:stretch/>
        </p:blipFill>
        <p:spPr>
          <a:xfrm>
            <a:off x="5540415" y="4004841"/>
            <a:ext cx="6259488" cy="2671319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1BB2A92A-B75E-22C0-7EA1-9B9053DA48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2503B02F-5093-2A03-350B-7866E82531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1973" y="8088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055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13"/>
    </mc:Choice>
    <mc:Fallback xmlns="">
      <p:transition spd="slow" advTm="79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54F03D9-99F2-ABD7-627E-0B89A9BF1D93}"/>
              </a:ext>
            </a:extLst>
          </p:cNvPr>
          <p:cNvSpPr txBox="1"/>
          <p:nvPr/>
        </p:nvSpPr>
        <p:spPr>
          <a:xfrm>
            <a:off x="484609" y="1752141"/>
            <a:ext cx="4101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Minimizan su impacto ambiental.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3624FC3-BA71-E482-13C3-B710131A1FD9}"/>
              </a:ext>
            </a:extLst>
          </p:cNvPr>
          <p:cNvSpPr txBox="1"/>
          <p:nvPr/>
        </p:nvSpPr>
        <p:spPr>
          <a:xfrm>
            <a:off x="490465" y="4472851"/>
            <a:ext cx="44503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Magnifican la incapacidad de los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pacientes para inhalar los DPI y SMI.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B0AD66-BEA3-92C3-2B92-B2CA603FD88B}"/>
              </a:ext>
            </a:extLst>
          </p:cNvPr>
          <p:cNvSpPr txBox="1"/>
          <p:nvPr/>
        </p:nvSpPr>
        <p:spPr>
          <a:xfrm>
            <a:off x="484347" y="3456261"/>
            <a:ext cx="402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Son categóricos en su necesidad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como medicación de rescate.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134517E-8BA9-A13E-BB83-790248C180A3}"/>
              </a:ext>
            </a:extLst>
          </p:cNvPr>
          <p:cNvCxnSpPr/>
          <p:nvPr/>
        </p:nvCxnSpPr>
        <p:spPr>
          <a:xfrm>
            <a:off x="477079" y="1431073"/>
            <a:ext cx="0" cy="421419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87904" y="196769"/>
            <a:ext cx="5100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¿Qué dicen los reticentes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al cambio de los pMDI?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0B7EEA4-F994-1334-EBAB-BA47002EA80F}"/>
              </a:ext>
            </a:extLst>
          </p:cNvPr>
          <p:cNvSpPr txBox="1"/>
          <p:nvPr/>
        </p:nvSpPr>
        <p:spPr>
          <a:xfrm>
            <a:off x="487061" y="2465800"/>
            <a:ext cx="42230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/>
              <a:t> </a:t>
            </a:r>
            <a:r>
              <a:rPr lang="es-ES" sz="2000" b="1" dirty="0"/>
              <a:t>Promueven la inacción a la espera </a:t>
            </a:r>
          </a:p>
          <a:p>
            <a:r>
              <a:rPr lang="es-ES" sz="2000" b="1" dirty="0"/>
              <a:t>      de nuevos gases propelentes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B815014-2E53-5723-6E94-0AF1A34362F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9401" t="19469" r="9371" b="18926"/>
          <a:stretch/>
        </p:blipFill>
        <p:spPr>
          <a:xfrm>
            <a:off x="5540415" y="4004841"/>
            <a:ext cx="6259488" cy="2671319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88592CC-F9DA-23FA-40DD-D3676B3F105B}"/>
              </a:ext>
            </a:extLst>
          </p:cNvPr>
          <p:cNvSpPr txBox="1"/>
          <p:nvPr/>
        </p:nvSpPr>
        <p:spPr>
          <a:xfrm>
            <a:off x="5265450" y="1280000"/>
            <a:ext cx="648671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>
                <a:solidFill>
                  <a:srgbClr val="0070C0"/>
                </a:solidFill>
              </a:rPr>
              <a:t>Los fabricantes de gases y algunas farmacéuticas</a:t>
            </a:r>
          </a:p>
          <a:p>
            <a:pPr algn="ctr"/>
            <a:r>
              <a:rPr lang="es-ES" sz="2400" dirty="0">
                <a:solidFill>
                  <a:srgbClr val="0070C0"/>
                </a:solidFill>
              </a:rPr>
              <a:t>proponen posponer  cualquier medida hasta 2025 </a:t>
            </a:r>
          </a:p>
          <a:p>
            <a:pPr algn="ctr"/>
            <a:r>
              <a:rPr lang="es-ES" sz="2400" dirty="0">
                <a:solidFill>
                  <a:srgbClr val="0070C0"/>
                </a:solidFill>
              </a:rPr>
              <a:t>en que creen que tendrán nuevos gases sin </a:t>
            </a:r>
          </a:p>
          <a:p>
            <a:pPr algn="ctr"/>
            <a:r>
              <a:rPr lang="es-ES" sz="2400" dirty="0">
                <a:solidFill>
                  <a:srgbClr val="0070C0"/>
                </a:solidFill>
              </a:rPr>
              <a:t>efecto invernadero. </a:t>
            </a:r>
          </a:p>
          <a:p>
            <a:pPr algn="ctr"/>
            <a:endParaRPr lang="es-ES" sz="2400" dirty="0">
              <a:solidFill>
                <a:srgbClr val="0070C0"/>
              </a:solidFill>
            </a:endParaRPr>
          </a:p>
          <a:p>
            <a:pPr algn="ctr"/>
            <a:r>
              <a:rPr lang="es-ES" sz="2400" dirty="0">
                <a:solidFill>
                  <a:srgbClr val="0070C0"/>
                </a:solidFill>
              </a:rPr>
              <a:t>¿Seguro? y ¿Hasta entonces?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C68D64-5BB8-9B67-2F3D-B88E5E7E3D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92BB1290-843E-3902-59DC-C85EE985E9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754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05"/>
    </mc:Choice>
    <mc:Fallback xmlns="">
      <p:transition spd="slow" advTm="48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54F03D9-99F2-ABD7-627E-0B89A9BF1D93}"/>
              </a:ext>
            </a:extLst>
          </p:cNvPr>
          <p:cNvSpPr txBox="1"/>
          <p:nvPr/>
        </p:nvSpPr>
        <p:spPr>
          <a:xfrm>
            <a:off x="484609" y="1752141"/>
            <a:ext cx="4101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Minimizan su impacto ambiental.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3624FC3-BA71-E482-13C3-B710131A1FD9}"/>
              </a:ext>
            </a:extLst>
          </p:cNvPr>
          <p:cNvSpPr txBox="1"/>
          <p:nvPr/>
        </p:nvSpPr>
        <p:spPr>
          <a:xfrm>
            <a:off x="490465" y="4472851"/>
            <a:ext cx="44503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Magnifican la incapacidad de los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pacientes para inhalar los DPI y SMI.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B0AD66-BEA3-92C3-2B92-B2CA603FD88B}"/>
              </a:ext>
            </a:extLst>
          </p:cNvPr>
          <p:cNvSpPr txBox="1"/>
          <p:nvPr/>
        </p:nvSpPr>
        <p:spPr>
          <a:xfrm>
            <a:off x="484347" y="3456261"/>
            <a:ext cx="402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/>
              <a:t> </a:t>
            </a:r>
            <a:r>
              <a:rPr lang="es-ES" sz="2000" b="1" dirty="0"/>
              <a:t>Son categóricos en su necesidad </a:t>
            </a:r>
          </a:p>
          <a:p>
            <a:r>
              <a:rPr lang="es-ES" sz="2000" b="1" dirty="0"/>
              <a:t>      como medicación de rescate.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134517E-8BA9-A13E-BB83-790248C180A3}"/>
              </a:ext>
            </a:extLst>
          </p:cNvPr>
          <p:cNvCxnSpPr/>
          <p:nvPr/>
        </p:nvCxnSpPr>
        <p:spPr>
          <a:xfrm>
            <a:off x="477079" y="1431073"/>
            <a:ext cx="0" cy="421419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87904" y="196769"/>
            <a:ext cx="5100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¿Qué dicen los reticentes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al cambio de los pMDI?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0B7EEA4-F994-1334-EBAB-BA47002EA80F}"/>
              </a:ext>
            </a:extLst>
          </p:cNvPr>
          <p:cNvSpPr txBox="1"/>
          <p:nvPr/>
        </p:nvSpPr>
        <p:spPr>
          <a:xfrm>
            <a:off x="487061" y="2465800"/>
            <a:ext cx="42230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Promueven la inacción a la espera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de nuevos gases propelentes</a:t>
            </a: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575B7AA7-258E-0B21-7242-086E36A46BDF}"/>
              </a:ext>
            </a:extLst>
          </p:cNvPr>
          <p:cNvGrpSpPr/>
          <p:nvPr/>
        </p:nvGrpSpPr>
        <p:grpSpPr>
          <a:xfrm>
            <a:off x="5529275" y="574064"/>
            <a:ext cx="6357925" cy="6219332"/>
            <a:chOff x="5529275" y="574064"/>
            <a:chExt cx="6357925" cy="6219332"/>
          </a:xfrm>
        </p:grpSpPr>
        <p:grpSp>
          <p:nvGrpSpPr>
            <p:cNvPr id="9" name="Grupo 8">
              <a:extLst>
                <a:ext uri="{FF2B5EF4-FFF2-40B4-BE49-F238E27FC236}">
                  <a16:creationId xmlns:a16="http://schemas.microsoft.com/office/drawing/2014/main" id="{608C5E9F-1FDE-3E89-42E8-B1BC590D2B9E}"/>
                </a:ext>
              </a:extLst>
            </p:cNvPr>
            <p:cNvGrpSpPr/>
            <p:nvPr/>
          </p:nvGrpSpPr>
          <p:grpSpPr>
            <a:xfrm>
              <a:off x="5529275" y="574064"/>
              <a:ext cx="6346350" cy="6210784"/>
              <a:chOff x="5529275" y="574064"/>
              <a:chExt cx="6346350" cy="6210784"/>
            </a:xfrm>
          </p:grpSpPr>
          <p:grpSp>
            <p:nvGrpSpPr>
              <p:cNvPr id="2" name="Grupo 1">
                <a:extLst>
                  <a:ext uri="{FF2B5EF4-FFF2-40B4-BE49-F238E27FC236}">
                    <a16:creationId xmlns:a16="http://schemas.microsoft.com/office/drawing/2014/main" id="{552B8138-9F63-F5A3-3301-2478E0233A47}"/>
                  </a:ext>
                </a:extLst>
              </p:cNvPr>
              <p:cNvGrpSpPr/>
              <p:nvPr/>
            </p:nvGrpSpPr>
            <p:grpSpPr>
              <a:xfrm>
                <a:off x="5529275" y="574064"/>
                <a:ext cx="5962023" cy="5661686"/>
                <a:chOff x="5529275" y="574064"/>
                <a:chExt cx="5962023" cy="5661686"/>
              </a:xfrm>
            </p:grpSpPr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BD7D55FB-5FF0-D28A-9018-2FEE030F5B02}"/>
                    </a:ext>
                  </a:extLst>
                </p:cNvPr>
                <p:cNvSpPr txBox="1"/>
                <p:nvPr/>
              </p:nvSpPr>
              <p:spPr>
                <a:xfrm>
                  <a:off x="5539219" y="574064"/>
                  <a:ext cx="5952079" cy="193899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s-ES" sz="2400" dirty="0">
                      <a:solidFill>
                        <a:srgbClr val="0070C0"/>
                      </a:solidFill>
                    </a:rPr>
                    <a:t>Ni la GINA ni la GEMA aconsejan </a:t>
                  </a:r>
                </a:p>
                <a:p>
                  <a:pPr algn="ctr"/>
                  <a:r>
                    <a:rPr lang="es-ES" sz="2400" dirty="0">
                      <a:solidFill>
                        <a:srgbClr val="0070C0"/>
                      </a:solidFill>
                    </a:rPr>
                    <a:t>los pMDI como única alternativa.</a:t>
                  </a:r>
                </a:p>
                <a:p>
                  <a:pPr algn="ctr"/>
                  <a:endParaRPr lang="es-ES" sz="2400" dirty="0">
                    <a:solidFill>
                      <a:srgbClr val="0070C0"/>
                    </a:solidFill>
                  </a:endParaRPr>
                </a:p>
                <a:p>
                  <a:pPr algn="ctr"/>
                  <a:r>
                    <a:rPr lang="es-ES" sz="2400" dirty="0">
                      <a:solidFill>
                        <a:srgbClr val="0070C0"/>
                      </a:solidFill>
                    </a:rPr>
                    <a:t>Aconsejan un SABA, ninguno predeterminado.</a:t>
                  </a:r>
                </a:p>
                <a:p>
                  <a:pPr algn="ctr"/>
                  <a:r>
                    <a:rPr lang="es-ES" sz="2400" dirty="0">
                      <a:solidFill>
                        <a:srgbClr val="0070C0"/>
                      </a:solidFill>
                    </a:rPr>
                    <a:t>No aconsejan ningún dispositivo en concreto.</a:t>
                  </a:r>
                </a:p>
              </p:txBody>
            </p:sp>
            <p:pic>
              <p:nvPicPr>
                <p:cNvPr id="19" name="Imagen 18">
                  <a:extLst>
                    <a:ext uri="{FF2B5EF4-FFF2-40B4-BE49-F238E27FC236}">
                      <a16:creationId xmlns:a16="http://schemas.microsoft.com/office/drawing/2014/main" id="{63C60DB6-766F-22A0-7492-EF81637049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529275" y="2865721"/>
                  <a:ext cx="2450931" cy="3370029"/>
                </a:xfrm>
                <a:prstGeom prst="rect">
                  <a:avLst/>
                </a:prstGeom>
              </p:spPr>
            </p:pic>
          </p:grpSp>
          <p:pic>
            <p:nvPicPr>
              <p:cNvPr id="20" name="Imagen 19">
                <a:extLst>
                  <a:ext uri="{FF2B5EF4-FFF2-40B4-BE49-F238E27FC236}">
                    <a16:creationId xmlns:a16="http://schemas.microsoft.com/office/drawing/2014/main" id="{E4381F43-406A-6D5F-9A98-797F9CC66C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180576" y="3382733"/>
                <a:ext cx="2695049" cy="3402115"/>
              </a:xfrm>
              <a:prstGeom prst="rect">
                <a:avLst/>
              </a:prstGeom>
            </p:spPr>
          </p:pic>
        </p:grpSp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6128E7D1-6D1C-9E89-34C0-A5B57119349D}"/>
                </a:ext>
              </a:extLst>
            </p:cNvPr>
            <p:cNvSpPr/>
            <p:nvPr/>
          </p:nvSpPr>
          <p:spPr>
            <a:xfrm>
              <a:off x="9272016" y="3401568"/>
              <a:ext cx="2615184" cy="3391828"/>
            </a:xfrm>
            <a:prstGeom prst="rect">
              <a:avLst/>
            </a:prstGeom>
            <a:noFill/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A7B0C8-3707-4B33-A7CE-D11081351E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4F5832E-4A81-0E9B-DA8B-005751A2BA3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07135" y="5872738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63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01"/>
    </mc:Choice>
    <mc:Fallback xmlns="">
      <p:transition spd="slow" advTm="88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54F03D9-99F2-ABD7-627E-0B89A9BF1D93}"/>
              </a:ext>
            </a:extLst>
          </p:cNvPr>
          <p:cNvSpPr txBox="1"/>
          <p:nvPr/>
        </p:nvSpPr>
        <p:spPr>
          <a:xfrm>
            <a:off x="484609" y="1752141"/>
            <a:ext cx="4101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Minimizan su impacto ambiental.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3624FC3-BA71-E482-13C3-B710131A1FD9}"/>
              </a:ext>
            </a:extLst>
          </p:cNvPr>
          <p:cNvSpPr txBox="1"/>
          <p:nvPr/>
        </p:nvSpPr>
        <p:spPr>
          <a:xfrm>
            <a:off x="490465" y="4472851"/>
            <a:ext cx="44503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Magnifican la incapacidad de los </a:t>
            </a:r>
          </a:p>
          <a:p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pacientes para inhalar los DPI y SMI.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B0AD66-BEA3-92C3-2B92-B2CA603FD88B}"/>
              </a:ext>
            </a:extLst>
          </p:cNvPr>
          <p:cNvSpPr txBox="1"/>
          <p:nvPr/>
        </p:nvSpPr>
        <p:spPr>
          <a:xfrm>
            <a:off x="484347" y="3456261"/>
            <a:ext cx="402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Son categóricos en su necesidad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como medicación de rescate.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134517E-8BA9-A13E-BB83-790248C180A3}"/>
              </a:ext>
            </a:extLst>
          </p:cNvPr>
          <p:cNvCxnSpPr/>
          <p:nvPr/>
        </p:nvCxnSpPr>
        <p:spPr>
          <a:xfrm>
            <a:off x="477079" y="1431073"/>
            <a:ext cx="0" cy="421419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87904" y="196769"/>
            <a:ext cx="5100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¿Qué dicen los reticentes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al cambio de los pMDI?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0B7EEA4-F994-1334-EBAB-BA47002EA80F}"/>
              </a:ext>
            </a:extLst>
          </p:cNvPr>
          <p:cNvSpPr txBox="1"/>
          <p:nvPr/>
        </p:nvSpPr>
        <p:spPr>
          <a:xfrm>
            <a:off x="487061" y="2465800"/>
            <a:ext cx="42230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Promueven la inacción a la espera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de nuevos gases propelentes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3484B454-4E5A-BEA0-1FC2-0CB2FDD2018F}"/>
              </a:ext>
            </a:extLst>
          </p:cNvPr>
          <p:cNvGrpSpPr/>
          <p:nvPr/>
        </p:nvGrpSpPr>
        <p:grpSpPr>
          <a:xfrm>
            <a:off x="5627385" y="800399"/>
            <a:ext cx="6057900" cy="5325459"/>
            <a:chOff x="5627385" y="800399"/>
            <a:chExt cx="6057900" cy="5325459"/>
          </a:xfrm>
        </p:grpSpPr>
        <p:grpSp>
          <p:nvGrpSpPr>
            <p:cNvPr id="18" name="Grupo 17">
              <a:extLst>
                <a:ext uri="{FF2B5EF4-FFF2-40B4-BE49-F238E27FC236}">
                  <a16:creationId xmlns:a16="http://schemas.microsoft.com/office/drawing/2014/main" id="{145DBDB1-1910-2745-F07A-96E1927C9ECC}"/>
                </a:ext>
              </a:extLst>
            </p:cNvPr>
            <p:cNvGrpSpPr/>
            <p:nvPr/>
          </p:nvGrpSpPr>
          <p:grpSpPr>
            <a:xfrm>
              <a:off x="5627385" y="1566558"/>
              <a:ext cx="6057900" cy="4559300"/>
              <a:chOff x="3030489" y="1328814"/>
              <a:chExt cx="6057900" cy="4559300"/>
            </a:xfrm>
          </p:grpSpPr>
          <p:pic>
            <p:nvPicPr>
              <p:cNvPr id="20" name="Imagen 19">
                <a:extLst>
                  <a:ext uri="{FF2B5EF4-FFF2-40B4-BE49-F238E27FC236}">
                    <a16:creationId xmlns:a16="http://schemas.microsoft.com/office/drawing/2014/main" id="{714479B3-5D0E-F860-9361-620B373B0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30489" y="1328814"/>
                <a:ext cx="6057900" cy="4559300"/>
              </a:xfrm>
              <a:prstGeom prst="rect">
                <a:avLst/>
              </a:prstGeom>
            </p:spPr>
          </p:pic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5AE5723B-2CD9-A01D-7184-DDABEC9E91EB}"/>
                  </a:ext>
                </a:extLst>
              </p:cNvPr>
              <p:cNvGrpSpPr/>
              <p:nvPr/>
            </p:nvGrpSpPr>
            <p:grpSpPr>
              <a:xfrm>
                <a:off x="3037343" y="1393980"/>
                <a:ext cx="728962" cy="2973401"/>
                <a:chOff x="3037343" y="1393980"/>
                <a:chExt cx="728962" cy="2973401"/>
              </a:xfrm>
              <a:solidFill>
                <a:schemeClr val="bg1"/>
              </a:solidFill>
              <a:effectLst/>
            </p:grpSpPr>
            <p:sp>
              <p:nvSpPr>
                <p:cNvPr id="22" name="Rectángulo 21">
                  <a:extLst>
                    <a:ext uri="{FF2B5EF4-FFF2-40B4-BE49-F238E27FC236}">
                      <a16:creationId xmlns:a16="http://schemas.microsoft.com/office/drawing/2014/main" id="{6A515884-1E6C-D7D7-2F59-C973DCF7133E}"/>
                    </a:ext>
                  </a:extLst>
                </p:cNvPr>
                <p:cNvSpPr/>
                <p:nvPr/>
              </p:nvSpPr>
              <p:spPr>
                <a:xfrm>
                  <a:off x="3037343" y="1393980"/>
                  <a:ext cx="728962" cy="232117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sp>
              <p:nvSpPr>
                <p:cNvPr id="23" name="Rectángulo 22">
                  <a:extLst>
                    <a:ext uri="{FF2B5EF4-FFF2-40B4-BE49-F238E27FC236}">
                      <a16:creationId xmlns:a16="http://schemas.microsoft.com/office/drawing/2014/main" id="{0062EDFA-6586-24FF-E30B-B4FA796F14E8}"/>
                    </a:ext>
                  </a:extLst>
                </p:cNvPr>
                <p:cNvSpPr/>
                <p:nvPr/>
              </p:nvSpPr>
              <p:spPr>
                <a:xfrm>
                  <a:off x="3037343" y="3676785"/>
                  <a:ext cx="485974" cy="690596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</p:grp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325A5D3E-A890-AD5F-31FD-0DC826DE809A}"/>
                </a:ext>
              </a:extLst>
            </p:cNvPr>
            <p:cNvSpPr txBox="1"/>
            <p:nvPr/>
          </p:nvSpPr>
          <p:spPr>
            <a:xfrm>
              <a:off x="7078385" y="800399"/>
              <a:ext cx="287040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2400" b="1" dirty="0">
                  <a:solidFill>
                    <a:srgbClr val="00B050"/>
                  </a:solidFill>
                </a:rPr>
                <a:t>Rango de resistencia </a:t>
              </a:r>
            </a:p>
            <a:p>
              <a:pPr algn="ctr"/>
              <a:r>
                <a:rPr lang="es-ES" sz="2400" b="1" dirty="0">
                  <a:solidFill>
                    <a:srgbClr val="00B050"/>
                  </a:solidFill>
                </a:rPr>
                <a:t>de los inhaladores</a:t>
              </a:r>
            </a:p>
          </p:txBody>
        </p:sp>
      </p:grp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BE24AA3-2456-2626-A3CC-0203D22A16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E707DBE-5EC3-C825-E892-1C870DD715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4685" y="5855588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306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503"/>
    </mc:Choice>
    <mc:Fallback xmlns="">
      <p:transition spd="slow" advTm="115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54F03D9-99F2-ABD7-627E-0B89A9BF1D93}"/>
              </a:ext>
            </a:extLst>
          </p:cNvPr>
          <p:cNvSpPr txBox="1"/>
          <p:nvPr/>
        </p:nvSpPr>
        <p:spPr>
          <a:xfrm>
            <a:off x="484609" y="1752141"/>
            <a:ext cx="41013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Minimizan su impacto ambiental.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3624FC3-BA71-E482-13C3-B710131A1FD9}"/>
              </a:ext>
            </a:extLst>
          </p:cNvPr>
          <p:cNvSpPr txBox="1"/>
          <p:nvPr/>
        </p:nvSpPr>
        <p:spPr>
          <a:xfrm>
            <a:off x="490465" y="4472851"/>
            <a:ext cx="44503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Magnifican la incapacidad de los </a:t>
            </a:r>
          </a:p>
          <a:p>
            <a:r>
              <a:rPr lang="es-E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pacientes para inhalar los DPI y SMI.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B0AD66-BEA3-92C3-2B92-B2CA603FD88B}"/>
              </a:ext>
            </a:extLst>
          </p:cNvPr>
          <p:cNvSpPr txBox="1"/>
          <p:nvPr/>
        </p:nvSpPr>
        <p:spPr>
          <a:xfrm>
            <a:off x="484347" y="3456261"/>
            <a:ext cx="402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Son categóricos en su necesidad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como medicación de rescate.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134517E-8BA9-A13E-BB83-790248C180A3}"/>
              </a:ext>
            </a:extLst>
          </p:cNvPr>
          <p:cNvCxnSpPr/>
          <p:nvPr/>
        </p:nvCxnSpPr>
        <p:spPr>
          <a:xfrm>
            <a:off x="477079" y="1431073"/>
            <a:ext cx="0" cy="421419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87904" y="196769"/>
            <a:ext cx="5100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¿Qué dicen los reticentes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al cambio de los pMDI?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0B7EEA4-F994-1334-EBAB-BA47002EA80F}"/>
              </a:ext>
            </a:extLst>
          </p:cNvPr>
          <p:cNvSpPr txBox="1"/>
          <p:nvPr/>
        </p:nvSpPr>
        <p:spPr>
          <a:xfrm>
            <a:off x="487061" y="2465800"/>
            <a:ext cx="42230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Promueven la inacción a la espera </a:t>
            </a:r>
          </a:p>
          <a:p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     de nuevos gases propelentes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54C097B5-2740-3D20-CB52-949AC33F80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1490" y="1150395"/>
            <a:ext cx="6261100" cy="4927600"/>
          </a:xfrm>
          <a:prstGeom prst="rect">
            <a:avLst/>
          </a:prstGeom>
        </p:spPr>
      </p:pic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B8EBD293-3428-E67C-11C6-623FF1859113}"/>
              </a:ext>
            </a:extLst>
          </p:cNvPr>
          <p:cNvCxnSpPr/>
          <p:nvPr/>
        </p:nvCxnSpPr>
        <p:spPr>
          <a:xfrm>
            <a:off x="7155542" y="3541487"/>
            <a:ext cx="0" cy="1944914"/>
          </a:xfrm>
          <a:prstGeom prst="line">
            <a:avLst/>
          </a:prstGeom>
          <a:ln w="317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20530E1-4368-9788-B934-FEFD89AC44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79338E4-F78B-C376-EE13-B1BA286235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7999" y="5874684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17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29"/>
    </mc:Choice>
    <mc:Fallback xmlns="">
      <p:transition spd="slow" advTm="55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688FEF76-C71A-D74C-EEAB-22A0E7B323D3}"/>
              </a:ext>
            </a:extLst>
          </p:cNvPr>
          <p:cNvGrpSpPr/>
          <p:nvPr/>
        </p:nvGrpSpPr>
        <p:grpSpPr>
          <a:xfrm>
            <a:off x="4686301" y="792612"/>
            <a:ext cx="7505699" cy="5918832"/>
            <a:chOff x="4686301" y="529144"/>
            <a:chExt cx="7505699" cy="5918832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3E72D76-2801-800E-E8AA-D5865727C00D}"/>
                </a:ext>
              </a:extLst>
            </p:cNvPr>
            <p:cNvGrpSpPr/>
            <p:nvPr/>
          </p:nvGrpSpPr>
          <p:grpSpPr>
            <a:xfrm>
              <a:off x="4686301" y="529144"/>
              <a:ext cx="7505699" cy="5918832"/>
              <a:chOff x="127001" y="413398"/>
              <a:chExt cx="7505699" cy="5918832"/>
            </a:xfrm>
          </p:grpSpPr>
          <p:pic>
            <p:nvPicPr>
              <p:cNvPr id="4098" name="Picture 2">
                <a:extLst>
                  <a:ext uri="{FF2B5EF4-FFF2-40B4-BE49-F238E27FC236}">
                    <a16:creationId xmlns:a16="http://schemas.microsoft.com/office/drawing/2014/main" id="{DADF5AD8-46DC-8E4B-B2DE-4C8EBEF99EA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3995" y="1295496"/>
                <a:ext cx="7328705" cy="48210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Imagen 4">
                <a:extLst>
                  <a:ext uri="{FF2B5EF4-FFF2-40B4-BE49-F238E27FC236}">
                    <a16:creationId xmlns:a16="http://schemas.microsoft.com/office/drawing/2014/main" id="{A215F1C5-E4A3-E348-85BA-6AFC277C92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7001" y="413398"/>
                <a:ext cx="7315522" cy="1018718"/>
              </a:xfrm>
              <a:prstGeom prst="rect">
                <a:avLst/>
              </a:prstGeom>
            </p:spPr>
          </p:pic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E4536875-AD8B-A64B-8A16-97340CB96076}"/>
                  </a:ext>
                </a:extLst>
              </p:cNvPr>
              <p:cNvSpPr txBox="1"/>
              <p:nvPr/>
            </p:nvSpPr>
            <p:spPr>
              <a:xfrm>
                <a:off x="284407" y="5993676"/>
                <a:ext cx="6383093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s-ES" sz="1600" i="0" dirty="0" err="1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European</a:t>
                </a:r>
                <a:r>
                  <a:rPr lang="es-ES" sz="1600" i="0" dirty="0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 </a:t>
                </a:r>
                <a:r>
                  <a:rPr lang="es-ES" sz="1600" i="0" dirty="0" err="1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Respiratory</a:t>
                </a:r>
                <a:r>
                  <a:rPr lang="es-ES" sz="1600" i="0" dirty="0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 </a:t>
                </a:r>
                <a:r>
                  <a:rPr lang="es-ES" sz="1600" i="0" dirty="0" err="1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Journal</a:t>
                </a:r>
                <a:r>
                  <a:rPr lang="es-ES" sz="1600" i="0" dirty="0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 2021; 58: </a:t>
                </a:r>
                <a:r>
                  <a:rPr lang="es-ES" sz="1600" i="0" dirty="0" err="1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Suppl</a:t>
                </a:r>
                <a:r>
                  <a:rPr lang="es-ES" sz="1600" i="0" dirty="0">
                    <a:solidFill>
                      <a:srgbClr val="00B0F0"/>
                    </a:solidFill>
                    <a:effectLst/>
                    <a:latin typeface="Helvetica Neue" panose="02000503000000020004" pitchFamily="2" charset="0"/>
                  </a:rPr>
                  <a:t>. 65, PA3399.</a:t>
                </a:r>
                <a:endParaRPr lang="es-ES" sz="1600" dirty="0">
                  <a:solidFill>
                    <a:srgbClr val="00B0F0"/>
                  </a:solidFill>
                </a:endParaRPr>
              </a:p>
            </p:txBody>
          </p:sp>
        </p:grp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CF157B2-72C4-28A0-F3F7-A21BBCF3F0F8}"/>
                </a:ext>
              </a:extLst>
            </p:cNvPr>
            <p:cNvSpPr/>
            <p:nvPr/>
          </p:nvSpPr>
          <p:spPr>
            <a:xfrm>
              <a:off x="9381897" y="3023339"/>
              <a:ext cx="472611" cy="40069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id="{9137D3D9-603E-E146-BCEE-A70E24D27E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164" y="4902960"/>
            <a:ext cx="3476585" cy="184259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B5214C6-C1CC-5F49-8A4B-EFB2D1F792DB}"/>
              </a:ext>
            </a:extLst>
          </p:cNvPr>
          <p:cNvSpPr txBox="1"/>
          <p:nvPr/>
        </p:nvSpPr>
        <p:spPr>
          <a:xfrm>
            <a:off x="343461" y="850739"/>
            <a:ext cx="41165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>
                <a:solidFill>
                  <a:srgbClr val="00B050"/>
                </a:solidFill>
              </a:rPr>
              <a:t>¿Qué opinan </a:t>
            </a:r>
          </a:p>
          <a:p>
            <a:r>
              <a:rPr lang="es-ES" sz="3600" b="1" dirty="0">
                <a:solidFill>
                  <a:srgbClr val="00B050"/>
                </a:solidFill>
              </a:rPr>
              <a:t>	   los pacientes?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275928B-7619-2F00-47A8-2AA1894EE1A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2375"/>
          <a:stretch/>
        </p:blipFill>
        <p:spPr>
          <a:xfrm>
            <a:off x="232066" y="2361231"/>
            <a:ext cx="4441542" cy="2442259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6B8C13D-4640-050E-8B21-35BA9D9D5A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99A1F29-3CDF-3FAD-D082-5C7F4B9BA2F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35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453"/>
    </mc:Choice>
    <mc:Fallback xmlns="">
      <p:transition spd="slow" advTm="78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137D3D9-603E-E146-BCEE-A70E24D27E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164" y="5490216"/>
            <a:ext cx="2368555" cy="1255334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B5214C6-C1CC-5F49-8A4B-EFB2D1F792DB}"/>
              </a:ext>
            </a:extLst>
          </p:cNvPr>
          <p:cNvSpPr txBox="1"/>
          <p:nvPr/>
        </p:nvSpPr>
        <p:spPr>
          <a:xfrm>
            <a:off x="557111" y="457200"/>
            <a:ext cx="35718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rgbClr val="00B050"/>
                </a:solidFill>
              </a:rPr>
              <a:t>¿Cómo lo hacen</a:t>
            </a:r>
          </a:p>
          <a:p>
            <a:pPr algn="ctr"/>
            <a:r>
              <a:rPr lang="es-ES" sz="4000" b="1" dirty="0">
                <a:solidFill>
                  <a:srgbClr val="00B050"/>
                </a:solidFill>
              </a:rPr>
              <a:t>los pacientes?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275928B-7619-2F00-47A8-2AA1894EE1A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375"/>
          <a:stretch/>
        </p:blipFill>
        <p:spPr>
          <a:xfrm>
            <a:off x="232066" y="2361231"/>
            <a:ext cx="4441542" cy="2442259"/>
          </a:xfrm>
          <a:prstGeom prst="rect">
            <a:avLst/>
          </a:prstGeom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BE71BB76-9C46-237C-6E98-4282A3D77DDF}"/>
              </a:ext>
            </a:extLst>
          </p:cNvPr>
          <p:cNvGrpSpPr/>
          <p:nvPr/>
        </p:nvGrpSpPr>
        <p:grpSpPr>
          <a:xfrm>
            <a:off x="8774245" y="6158510"/>
            <a:ext cx="3761138" cy="601242"/>
            <a:chOff x="5858691" y="5883033"/>
            <a:chExt cx="6100354" cy="601242"/>
          </a:xfrm>
        </p:grpSpPr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BC1D1524-AF54-C469-7CD5-FA2DB2746A30}"/>
                </a:ext>
              </a:extLst>
            </p:cNvPr>
            <p:cNvSpPr txBox="1"/>
            <p:nvPr/>
          </p:nvSpPr>
          <p:spPr>
            <a:xfrm>
              <a:off x="5858691" y="6222665"/>
              <a:ext cx="6100354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50" dirty="0" err="1">
                  <a:solidFill>
                    <a:srgbClr val="0070C0"/>
                  </a:solidFill>
                  <a:effectLst/>
                  <a:latin typeface="Helvetica" pitchFamily="2" charset="0"/>
                </a:rPr>
                <a:t>Health</a:t>
              </a:r>
              <a:r>
                <a:rPr lang="es-ES" sz="1050" dirty="0">
                  <a:solidFill>
                    <a:srgbClr val="0070C0"/>
                  </a:solidFill>
                  <a:effectLst/>
                  <a:latin typeface="Helvetica" pitchFamily="2" charset="0"/>
                </a:rPr>
                <a:t> </a:t>
              </a:r>
              <a:r>
                <a:rPr lang="es-ES" sz="1050" dirty="0" err="1">
                  <a:solidFill>
                    <a:srgbClr val="0070C0"/>
                  </a:solidFill>
                  <a:effectLst/>
                  <a:latin typeface="Helvetica" pitchFamily="2" charset="0"/>
                </a:rPr>
                <a:t>Technology</a:t>
              </a:r>
              <a:r>
                <a:rPr lang="es-ES" sz="1050" dirty="0">
                  <a:solidFill>
                    <a:srgbClr val="0070C0"/>
                  </a:solidFill>
                  <a:effectLst/>
                  <a:latin typeface="Helvetica" pitchFamily="2" charset="0"/>
                </a:rPr>
                <a:t> </a:t>
              </a:r>
              <a:r>
                <a:rPr lang="es-ES" sz="1050" dirty="0" err="1">
                  <a:solidFill>
                    <a:srgbClr val="0070C0"/>
                  </a:solidFill>
                  <a:effectLst/>
                  <a:latin typeface="Helvetica" pitchFamily="2" charset="0"/>
                </a:rPr>
                <a:t>Assessment</a:t>
              </a:r>
              <a:r>
                <a:rPr lang="es-ES" sz="1050" dirty="0">
                  <a:solidFill>
                    <a:srgbClr val="0070C0"/>
                  </a:solidFill>
                  <a:effectLst/>
                  <a:latin typeface="Helvetica" pitchFamily="2" charset="0"/>
                </a:rPr>
                <a:t> 2001; Vol. 5: No. 26</a:t>
              </a:r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B758EF12-8F8E-B4CF-B9A9-6928D8803FD8}"/>
                </a:ext>
              </a:extLst>
            </p:cNvPr>
            <p:cNvSpPr txBox="1"/>
            <p:nvPr/>
          </p:nvSpPr>
          <p:spPr>
            <a:xfrm>
              <a:off x="5858692" y="5883033"/>
              <a:ext cx="1887584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50" dirty="0">
                  <a:solidFill>
                    <a:srgbClr val="0070C0"/>
                  </a:solidFill>
                  <a:effectLst/>
                  <a:latin typeface="Helvetica" pitchFamily="2" charset="0"/>
                </a:rPr>
                <a:t>D </a:t>
              </a:r>
              <a:r>
                <a:rPr lang="es-ES" sz="1050" dirty="0" err="1">
                  <a:solidFill>
                    <a:srgbClr val="0070C0"/>
                  </a:solidFill>
                  <a:effectLst/>
                  <a:latin typeface="Helvetica" pitchFamily="2" charset="0"/>
                </a:rPr>
                <a:t>Brocklebank</a:t>
              </a:r>
              <a:endParaRPr lang="es-ES" sz="1050" dirty="0">
                <a:solidFill>
                  <a:srgbClr val="0070C0"/>
                </a:solidFill>
                <a:effectLst/>
                <a:latin typeface="Helvetica" pitchFamily="2" charset="0"/>
              </a:endParaRPr>
            </a:p>
          </p:txBody>
        </p:sp>
      </p:grp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544FBD7-B64C-B757-1279-D83A845EDC4D}"/>
              </a:ext>
            </a:extLst>
          </p:cNvPr>
          <p:cNvSpPr txBox="1"/>
          <p:nvPr/>
        </p:nvSpPr>
        <p:spPr>
          <a:xfrm>
            <a:off x="5277891" y="151460"/>
            <a:ext cx="450572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Sin instrucción previa, lo hacían bien:</a:t>
            </a:r>
          </a:p>
          <a:p>
            <a:pPr marL="984250" indent="-130175"/>
            <a:r>
              <a:rPr lang="es-ES" sz="2000" b="1" dirty="0"/>
              <a:t>23% con pMDI </a:t>
            </a:r>
          </a:p>
          <a:p>
            <a:pPr marL="984250" indent="-130175"/>
            <a:r>
              <a:rPr lang="es-ES" sz="2000" b="1" dirty="0"/>
              <a:t>53% con DPI	</a:t>
            </a:r>
          </a:p>
          <a:p>
            <a:pPr marL="984250" indent="-130175"/>
            <a:r>
              <a:rPr lang="es-ES" sz="2000" b="1" dirty="0"/>
              <a:t>57% con pMDI + Cámara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4F4B2F5-C88A-CE5B-8D27-09F31D6A76FE}"/>
              </a:ext>
            </a:extLst>
          </p:cNvPr>
          <p:cNvSpPr txBox="1"/>
          <p:nvPr/>
        </p:nvSpPr>
        <p:spPr>
          <a:xfrm>
            <a:off x="5276399" y="1713714"/>
            <a:ext cx="417851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Tras instrucciones, lo hacían bien: </a:t>
            </a:r>
          </a:p>
          <a:p>
            <a:pPr marL="361950" indent="441325"/>
            <a:r>
              <a:rPr lang="es-ES" sz="2000" b="1" dirty="0"/>
              <a:t>65% con DPI </a:t>
            </a:r>
          </a:p>
          <a:p>
            <a:pPr marL="361950" indent="441325"/>
            <a:r>
              <a:rPr lang="es-ES" sz="2000" b="1" dirty="0"/>
              <a:t>63% con pMDI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ACC0E5B-0FB7-2A70-02FA-B2FEE413F18E}"/>
              </a:ext>
            </a:extLst>
          </p:cNvPr>
          <p:cNvSpPr txBox="1"/>
          <p:nvPr/>
        </p:nvSpPr>
        <p:spPr>
          <a:xfrm>
            <a:off x="5269788" y="2969736"/>
            <a:ext cx="5334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No existen evidencias que un paciente tenga </a:t>
            </a:r>
          </a:p>
          <a:p>
            <a:r>
              <a:rPr lang="es-ES" sz="2000" b="1" dirty="0"/>
              <a:t>       más habilidad con un dispositivo que otro.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BE3A6091-F1C4-5B92-04D7-084F2A651F91}"/>
              </a:ext>
            </a:extLst>
          </p:cNvPr>
          <p:cNvSpPr txBox="1"/>
          <p:nvPr/>
        </p:nvSpPr>
        <p:spPr>
          <a:xfrm>
            <a:off x="5259700" y="3998891"/>
            <a:ext cx="5504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No hay evidencia acerca de que un dispositivo </a:t>
            </a:r>
          </a:p>
          <a:p>
            <a:r>
              <a:rPr lang="es-ES" sz="2000" b="1" dirty="0"/>
              <a:t>       sea mejor que otro.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C12CCBA-A92B-56DC-F570-7F50D33DB447}"/>
              </a:ext>
            </a:extLst>
          </p:cNvPr>
          <p:cNvSpPr txBox="1"/>
          <p:nvPr/>
        </p:nvSpPr>
        <p:spPr>
          <a:xfrm>
            <a:off x="5281360" y="4903035"/>
            <a:ext cx="4930260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>
                <a:solidFill>
                  <a:srgbClr val="00B050"/>
                </a:solidFill>
              </a:rPr>
              <a:t> </a:t>
            </a:r>
            <a:r>
              <a:rPr lang="es-ES" sz="2000" b="1" dirty="0"/>
              <a:t>Recomendaciones:</a:t>
            </a:r>
          </a:p>
          <a:p>
            <a:pPr marL="803275"/>
            <a:r>
              <a:rPr lang="es-ES" sz="2000" b="1" dirty="0"/>
              <a:t>&lt;4 años: </a:t>
            </a:r>
            <a:r>
              <a:rPr lang="es-ES" sz="2000" b="1" dirty="0" err="1"/>
              <a:t>pMDI+Cámara</a:t>
            </a:r>
            <a:r>
              <a:rPr lang="es-ES" sz="2000" b="1" dirty="0"/>
              <a:t> o Nebulizado</a:t>
            </a:r>
          </a:p>
          <a:p>
            <a:pPr marL="803275"/>
            <a:r>
              <a:rPr lang="es-ES" sz="2000" b="1" dirty="0"/>
              <a:t>&gt;6 años: DPI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4D04AF-CAED-B217-560F-8C458A5FB0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C375A4C-FFC9-1147-43F5-A668E1F16E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5316" y="5763067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013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49"/>
    </mc:Choice>
    <mc:Fallback xmlns="">
      <p:transition spd="slow" advTm="132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137D3D9-603E-E146-BCEE-A70E24D27E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164" y="4902960"/>
            <a:ext cx="3476585" cy="184259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B5214C6-C1CC-5F49-8A4B-EFB2D1F792DB}"/>
              </a:ext>
            </a:extLst>
          </p:cNvPr>
          <p:cNvSpPr txBox="1"/>
          <p:nvPr/>
        </p:nvSpPr>
        <p:spPr>
          <a:xfrm>
            <a:off x="557111" y="457200"/>
            <a:ext cx="357181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>
                <a:solidFill>
                  <a:srgbClr val="00B050"/>
                </a:solidFill>
              </a:rPr>
              <a:t>¿Cómo lo hacen</a:t>
            </a:r>
          </a:p>
          <a:p>
            <a:pPr algn="ctr"/>
            <a:r>
              <a:rPr lang="es-ES" sz="4000" b="1" dirty="0">
                <a:solidFill>
                  <a:srgbClr val="00B050"/>
                </a:solidFill>
              </a:rPr>
              <a:t>los pacientes?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275928B-7619-2F00-47A8-2AA1894EE1A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375"/>
          <a:stretch/>
        </p:blipFill>
        <p:spPr>
          <a:xfrm>
            <a:off x="232066" y="2361231"/>
            <a:ext cx="4441542" cy="2442259"/>
          </a:xfrm>
          <a:prstGeom prst="rect">
            <a:avLst/>
          </a:prstGeom>
        </p:spPr>
      </p:pic>
      <p:grpSp>
        <p:nvGrpSpPr>
          <p:cNvPr id="5" name="Grupo 4">
            <a:extLst>
              <a:ext uri="{FF2B5EF4-FFF2-40B4-BE49-F238E27FC236}">
                <a16:creationId xmlns:a16="http://schemas.microsoft.com/office/drawing/2014/main" id="{0EA565EE-CD59-F97A-2BEA-365295C481EE}"/>
              </a:ext>
            </a:extLst>
          </p:cNvPr>
          <p:cNvGrpSpPr/>
          <p:nvPr/>
        </p:nvGrpSpPr>
        <p:grpSpPr>
          <a:xfrm>
            <a:off x="4571997" y="805543"/>
            <a:ext cx="7569765" cy="5606143"/>
            <a:chOff x="4571997" y="805543"/>
            <a:chExt cx="7569765" cy="5606143"/>
          </a:xfrm>
        </p:grpSpPr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9216D022-4F97-1E62-7BBD-086420CB69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18406" r="10891" b="15555"/>
            <a:stretch/>
          </p:blipFill>
          <p:spPr>
            <a:xfrm>
              <a:off x="4571997" y="805543"/>
              <a:ext cx="7569765" cy="4669972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A148FEAD-5705-7259-0F0D-697F9D91223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861491" y="5572307"/>
              <a:ext cx="7232538" cy="839379"/>
            </a:xfrm>
            <a:prstGeom prst="rect">
              <a:avLst/>
            </a:prstGeom>
          </p:spPr>
        </p:pic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C31417-F349-2FCF-1B01-244BB80C6D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C69AF4A-7708-7C6E-563D-EC542E4E90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45473" y="128952"/>
            <a:ext cx="2635129" cy="94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83"/>
    </mc:Choice>
    <mc:Fallback xmlns="">
      <p:transition spd="slow" advTm="13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D51A186-32F4-1B93-5793-F03D7D41DD3C}"/>
              </a:ext>
            </a:extLst>
          </p:cNvPr>
          <p:cNvSpPr txBox="1"/>
          <p:nvPr/>
        </p:nvSpPr>
        <p:spPr>
          <a:xfrm>
            <a:off x="165512" y="195208"/>
            <a:ext cx="41869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B050"/>
                </a:solidFill>
              </a:rPr>
              <a:t>¿Cómo prescribimos </a:t>
            </a:r>
          </a:p>
          <a:p>
            <a:pPr algn="ctr"/>
            <a:r>
              <a:rPr lang="es-ES" sz="3600" b="1" dirty="0">
                <a:solidFill>
                  <a:srgbClr val="00B050"/>
                </a:solidFill>
              </a:rPr>
              <a:t>los médicos?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1DCD1EAB-9487-A8FC-E006-1460314F612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35300"/>
          <a:stretch/>
        </p:blipFill>
        <p:spPr>
          <a:xfrm>
            <a:off x="1922841" y="1459851"/>
            <a:ext cx="1805908" cy="1862697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0371883F-8AA7-BDEC-A4AC-3EB77580AC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86" y="3556477"/>
            <a:ext cx="2185663" cy="2211377"/>
          </a:xfrm>
          <a:prstGeom prst="rect">
            <a:avLst/>
          </a:prstGeom>
        </p:spPr>
      </p:pic>
      <p:grpSp>
        <p:nvGrpSpPr>
          <p:cNvPr id="14" name="Grupo 13">
            <a:extLst>
              <a:ext uri="{FF2B5EF4-FFF2-40B4-BE49-F238E27FC236}">
                <a16:creationId xmlns:a16="http://schemas.microsoft.com/office/drawing/2014/main" id="{D1B229E6-FF85-C4AB-26C6-C61ACAA264B9}"/>
              </a:ext>
            </a:extLst>
          </p:cNvPr>
          <p:cNvGrpSpPr/>
          <p:nvPr/>
        </p:nvGrpSpPr>
        <p:grpSpPr>
          <a:xfrm>
            <a:off x="93600" y="2882097"/>
            <a:ext cx="1804650" cy="1724626"/>
            <a:chOff x="1997676" y="501773"/>
            <a:chExt cx="5444524" cy="5829546"/>
          </a:xfrm>
        </p:grpSpPr>
        <p:pic>
          <p:nvPicPr>
            <p:cNvPr id="18" name="Picture 4" descr="Anoro Ellipta (55/22 mcg.) – Redconac">
              <a:extLst>
                <a:ext uri="{FF2B5EF4-FFF2-40B4-BE49-F238E27FC236}">
                  <a16:creationId xmlns:a16="http://schemas.microsoft.com/office/drawing/2014/main" id="{5921CCEF-5149-24CD-1B5F-23180DA309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05" t="12258" r="12501" b="13227"/>
            <a:stretch/>
          </p:blipFill>
          <p:spPr bwMode="auto">
            <a:xfrm>
              <a:off x="1997676" y="501773"/>
              <a:ext cx="5444524" cy="5829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B7FE029F-CE86-3835-063D-268BCA54890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016250" y="2781300"/>
              <a:ext cx="1162050" cy="469900"/>
            </a:xfrm>
            <a:prstGeom prst="rect">
              <a:avLst/>
            </a:prstGeom>
          </p:spPr>
        </p:pic>
      </p:grpSp>
      <p:pic>
        <p:nvPicPr>
          <p:cNvPr id="6" name="Imagen 5">
            <a:extLst>
              <a:ext uri="{FF2B5EF4-FFF2-40B4-BE49-F238E27FC236}">
                <a16:creationId xmlns:a16="http://schemas.microsoft.com/office/drawing/2014/main" id="{1D03AFD4-78CE-C643-BB3F-EC63738B84A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239" y="5834031"/>
            <a:ext cx="1739986" cy="922193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02F75811-F9F1-C71E-8DF2-D43F483DCED1}"/>
              </a:ext>
            </a:extLst>
          </p:cNvPr>
          <p:cNvGrpSpPr/>
          <p:nvPr/>
        </p:nvGrpSpPr>
        <p:grpSpPr>
          <a:xfrm>
            <a:off x="3849574" y="374786"/>
            <a:ext cx="8342426" cy="5481719"/>
            <a:chOff x="3849574" y="918561"/>
            <a:chExt cx="8342426" cy="5481719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3D86DC6C-AA40-51A1-4993-74571F1A856D}"/>
                </a:ext>
              </a:extLst>
            </p:cNvPr>
            <p:cNvGrpSpPr/>
            <p:nvPr/>
          </p:nvGrpSpPr>
          <p:grpSpPr>
            <a:xfrm>
              <a:off x="3849574" y="918561"/>
              <a:ext cx="8342426" cy="5481719"/>
              <a:chOff x="3835400" y="1288951"/>
              <a:chExt cx="8342426" cy="5481719"/>
            </a:xfrm>
          </p:grpSpPr>
          <p:grpSp>
            <p:nvGrpSpPr>
              <p:cNvPr id="7" name="Grupo 6">
                <a:extLst>
                  <a:ext uri="{FF2B5EF4-FFF2-40B4-BE49-F238E27FC236}">
                    <a16:creationId xmlns:a16="http://schemas.microsoft.com/office/drawing/2014/main" id="{75E5A873-1AF2-5843-8127-10C0E5FEE9CC}"/>
                  </a:ext>
                </a:extLst>
              </p:cNvPr>
              <p:cNvGrpSpPr/>
              <p:nvPr/>
            </p:nvGrpSpPr>
            <p:grpSpPr>
              <a:xfrm>
                <a:off x="4668917" y="1288951"/>
                <a:ext cx="5680022" cy="1465156"/>
                <a:chOff x="289263" y="0"/>
                <a:chExt cx="8338370" cy="2081605"/>
              </a:xfrm>
            </p:grpSpPr>
            <p:pic>
              <p:nvPicPr>
                <p:cNvPr id="3" name="Imagen 2">
                  <a:extLst>
                    <a:ext uri="{FF2B5EF4-FFF2-40B4-BE49-F238E27FC236}">
                      <a16:creationId xmlns:a16="http://schemas.microsoft.com/office/drawing/2014/main" id="{649E311E-865B-A547-820B-ECD3E6C7D88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89263" y="107575"/>
                  <a:ext cx="6696035" cy="1290529"/>
                </a:xfrm>
                <a:prstGeom prst="rect">
                  <a:avLst/>
                </a:prstGeom>
              </p:spPr>
            </p:pic>
            <p:pic>
              <p:nvPicPr>
                <p:cNvPr id="4" name="Imagen 3">
                  <a:extLst>
                    <a:ext uri="{FF2B5EF4-FFF2-40B4-BE49-F238E27FC236}">
                      <a16:creationId xmlns:a16="http://schemas.microsoft.com/office/drawing/2014/main" id="{E70A7508-4271-A746-A096-AAD24ADB78F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7088094" y="0"/>
                  <a:ext cx="1539539" cy="2081605"/>
                </a:xfrm>
                <a:prstGeom prst="rect">
                  <a:avLst/>
                </a:prstGeom>
              </p:spPr>
            </p:pic>
          </p:grpSp>
          <p:grpSp>
            <p:nvGrpSpPr>
              <p:cNvPr id="22" name="Grupo 21">
                <a:extLst>
                  <a:ext uri="{FF2B5EF4-FFF2-40B4-BE49-F238E27FC236}">
                    <a16:creationId xmlns:a16="http://schemas.microsoft.com/office/drawing/2014/main" id="{2A1B50A2-EC16-7470-0168-C1984A6B8F8B}"/>
                  </a:ext>
                </a:extLst>
              </p:cNvPr>
              <p:cNvGrpSpPr/>
              <p:nvPr/>
            </p:nvGrpSpPr>
            <p:grpSpPr>
              <a:xfrm>
                <a:off x="3835400" y="2409713"/>
                <a:ext cx="8342426" cy="4360957"/>
                <a:chOff x="3835400" y="2409713"/>
                <a:chExt cx="8342426" cy="4360957"/>
              </a:xfrm>
            </p:grpSpPr>
            <p:pic>
              <p:nvPicPr>
                <p:cNvPr id="2" name="Imagen 1">
                  <a:extLst>
                    <a:ext uri="{FF2B5EF4-FFF2-40B4-BE49-F238E27FC236}">
                      <a16:creationId xmlns:a16="http://schemas.microsoft.com/office/drawing/2014/main" id="{232677FE-C596-954B-8B4B-43034EAA8AA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3"/>
                <a:srcRect l="7450"/>
                <a:stretch/>
              </p:blipFill>
              <p:spPr>
                <a:xfrm>
                  <a:off x="3835400" y="2409713"/>
                  <a:ext cx="8342426" cy="4356847"/>
                </a:xfrm>
                <a:prstGeom prst="rect">
                  <a:avLst/>
                </a:prstGeom>
              </p:spPr>
            </p:pic>
            <p:sp>
              <p:nvSpPr>
                <p:cNvPr id="21" name="Elipse 20">
                  <a:extLst>
                    <a:ext uri="{FF2B5EF4-FFF2-40B4-BE49-F238E27FC236}">
                      <a16:creationId xmlns:a16="http://schemas.microsoft.com/office/drawing/2014/main" id="{AFA76E91-8C33-B861-BB4F-465CDD06FBB7}"/>
                    </a:ext>
                  </a:extLst>
                </p:cNvPr>
                <p:cNvSpPr/>
                <p:nvPr/>
              </p:nvSpPr>
              <p:spPr>
                <a:xfrm>
                  <a:off x="9166974" y="6431622"/>
                  <a:ext cx="349321" cy="339048"/>
                </a:xfrm>
                <a:prstGeom prst="ellipse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</p:grpSp>
        </p:grp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B2A4F8C0-718A-2674-09AC-943CD5A69868}"/>
                </a:ext>
              </a:extLst>
            </p:cNvPr>
            <p:cNvSpPr txBox="1"/>
            <p:nvPr/>
          </p:nvSpPr>
          <p:spPr>
            <a:xfrm>
              <a:off x="4661886" y="1910237"/>
              <a:ext cx="29258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200" dirty="0" err="1">
                  <a:solidFill>
                    <a:srgbClr val="0070C0"/>
                  </a:solidFill>
                </a:rPr>
                <a:t>Respiratory</a:t>
              </a:r>
              <a:r>
                <a:rPr lang="es-ES" sz="1200" dirty="0">
                  <a:solidFill>
                    <a:srgbClr val="0070C0"/>
                  </a:solidFill>
                </a:rPr>
                <a:t> Medicine 2011;105: 1099-1103 </a:t>
              </a:r>
            </a:p>
          </p:txBody>
        </p:sp>
      </p:grp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73C973CE-8651-406F-CF29-9BCB253439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A4C0962-3884-F54D-9D47-E1D26034155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893551" y="4735098"/>
            <a:ext cx="1082549" cy="174811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F217258-E822-03DD-025E-E8DE7667F4C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32491" y="5823390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385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447"/>
    </mc:Choice>
    <mc:Fallback xmlns="">
      <p:transition spd="slow" advTm="102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2890B036-E2B8-45FF-84FC-41525C9A1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4993" y="4477651"/>
            <a:ext cx="3307007" cy="220467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C480D8-54D7-1719-C189-CFE71DDB44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76" y="5704291"/>
            <a:ext cx="2176810" cy="1153709"/>
          </a:xfrm>
          <a:prstGeom prst="rect">
            <a:avLst/>
          </a:prstGeom>
        </p:spPr>
      </p:pic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134517E-8BA9-A13E-BB83-790248C180A3}"/>
              </a:ext>
            </a:extLst>
          </p:cNvPr>
          <p:cNvCxnSpPr/>
          <p:nvPr/>
        </p:nvCxnSpPr>
        <p:spPr>
          <a:xfrm>
            <a:off x="1130222" y="1431073"/>
            <a:ext cx="0" cy="421419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6BA271A-C96D-40DA-CF21-6E4B0615E3D2}"/>
              </a:ext>
            </a:extLst>
          </p:cNvPr>
          <p:cNvSpPr txBox="1"/>
          <p:nvPr/>
        </p:nvSpPr>
        <p:spPr>
          <a:xfrm>
            <a:off x="274194" y="312883"/>
            <a:ext cx="41472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solidFill>
                  <a:srgbClr val="00B050"/>
                </a:solidFill>
              </a:rPr>
              <a:t>¿Qué dicen las guías de</a:t>
            </a:r>
          </a:p>
          <a:p>
            <a:pPr algn="ctr"/>
            <a:r>
              <a:rPr lang="es-ES" sz="3200" b="1" dirty="0">
                <a:solidFill>
                  <a:srgbClr val="00B050"/>
                </a:solidFill>
              </a:rPr>
              <a:t>manejo del asma?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DF46B672-71DA-D680-A25C-F930C8892E0D}"/>
              </a:ext>
            </a:extLst>
          </p:cNvPr>
          <p:cNvGrpSpPr/>
          <p:nvPr/>
        </p:nvGrpSpPr>
        <p:grpSpPr>
          <a:xfrm>
            <a:off x="1299204" y="239514"/>
            <a:ext cx="10660568" cy="5030823"/>
            <a:chOff x="1299204" y="239514"/>
            <a:chExt cx="10660568" cy="5030823"/>
          </a:xfrm>
        </p:grpSpPr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19A45C51-C13B-854E-207A-08FA89681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99204" y="1698168"/>
              <a:ext cx="9269388" cy="3572169"/>
            </a:xfrm>
            <a:prstGeom prst="rect">
              <a:avLst/>
            </a:prstGeom>
          </p:spPr>
        </p:pic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273EEE11-C33B-F807-C696-05F519DB3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260645" y="239514"/>
              <a:ext cx="3699127" cy="1337611"/>
            </a:xfrm>
            <a:prstGeom prst="rect">
              <a:avLst/>
            </a:prstGeom>
          </p:spPr>
        </p:pic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94F86225-59B7-6A7B-4C0D-65356279075E}"/>
              </a:ext>
            </a:extLst>
          </p:cNvPr>
          <p:cNvGrpSpPr/>
          <p:nvPr/>
        </p:nvGrpSpPr>
        <p:grpSpPr>
          <a:xfrm>
            <a:off x="5791200" y="5167083"/>
            <a:ext cx="2728686" cy="1609800"/>
            <a:chOff x="3898899" y="1485472"/>
            <a:chExt cx="4775201" cy="3035871"/>
          </a:xfrm>
        </p:grpSpPr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1EF4BF5B-1AF4-058A-4EF1-77F3EA2EA816}"/>
                </a:ext>
              </a:extLst>
            </p:cNvPr>
            <p:cNvGrpSpPr/>
            <p:nvPr/>
          </p:nvGrpSpPr>
          <p:grpSpPr>
            <a:xfrm>
              <a:off x="6057900" y="1536700"/>
              <a:ext cx="2616200" cy="2933700"/>
              <a:chOff x="1997676" y="501773"/>
              <a:chExt cx="5444524" cy="5829546"/>
            </a:xfrm>
          </p:grpSpPr>
          <p:pic>
            <p:nvPicPr>
              <p:cNvPr id="27" name="Picture 4" descr="Anoro Ellipta (55/22 mcg.) – Redconac">
                <a:extLst>
                  <a:ext uri="{FF2B5EF4-FFF2-40B4-BE49-F238E27FC236}">
                    <a16:creationId xmlns:a16="http://schemas.microsoft.com/office/drawing/2014/main" id="{EB29EC72-559A-C743-7806-6FCEB8A5813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905" t="12258" r="12501" b="13227"/>
              <a:stretch/>
            </p:blipFill>
            <p:spPr bwMode="auto">
              <a:xfrm>
                <a:off x="1997676" y="501773"/>
                <a:ext cx="5444524" cy="58295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Imagen 27">
                <a:extLst>
                  <a:ext uri="{FF2B5EF4-FFF2-40B4-BE49-F238E27FC236}">
                    <a16:creationId xmlns:a16="http://schemas.microsoft.com/office/drawing/2014/main" id="{D773E58A-367D-A701-72B2-B06F30E46D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016250" y="2781300"/>
                <a:ext cx="1162050" cy="469900"/>
              </a:xfrm>
              <a:prstGeom prst="rect">
                <a:avLst/>
              </a:prstGeom>
            </p:spPr>
          </p:pic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2B87F29D-56C4-F8C5-9532-1040D6105FCB}"/>
                </a:ext>
              </a:extLst>
            </p:cNvPr>
            <p:cNvGrpSpPr/>
            <p:nvPr/>
          </p:nvGrpSpPr>
          <p:grpSpPr>
            <a:xfrm>
              <a:off x="3898899" y="1485472"/>
              <a:ext cx="2247901" cy="3035871"/>
              <a:chOff x="3959234" y="215900"/>
              <a:chExt cx="4580901" cy="6426200"/>
            </a:xfrm>
          </p:grpSpPr>
          <p:pic>
            <p:nvPicPr>
              <p:cNvPr id="25" name="Picture 2" descr="ANORO ELLIPTA 55 MCG/22 MCG POLVO PARA INHALACION (UNIDOSIS) 30 dosis.  Precio: 70.25€.">
                <a:extLst>
                  <a:ext uri="{FF2B5EF4-FFF2-40B4-BE49-F238E27FC236}">
                    <a16:creationId xmlns:a16="http://schemas.microsoft.com/office/drawing/2014/main" id="{335D0E32-C90A-1F36-E6FD-C16BEBB509C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306" r="28616"/>
              <a:stretch/>
            </p:blipFill>
            <p:spPr bwMode="auto">
              <a:xfrm>
                <a:off x="3959234" y="215900"/>
                <a:ext cx="4580901" cy="64262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Imagen 25">
                <a:extLst>
                  <a:ext uri="{FF2B5EF4-FFF2-40B4-BE49-F238E27FC236}">
                    <a16:creationId xmlns:a16="http://schemas.microsoft.com/office/drawing/2014/main" id="{58D7DA41-EA0B-172A-B506-0D4A0A16C1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459502" y="3061699"/>
                <a:ext cx="1231900" cy="641849"/>
              </a:xfrm>
              <a:prstGeom prst="rect">
                <a:avLst/>
              </a:prstGeom>
            </p:spPr>
          </p:pic>
        </p:grp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90F0929-FB1A-506B-6BC0-2A4CB0D221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44BA8DC-16F2-1D77-AA4C-2F6185E2837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80547" y="5900820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743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64"/>
    </mc:Choice>
    <mc:Fallback xmlns="">
      <p:transition spd="slow" advTm="62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AFB16F7C-B30A-C94F-84B9-CC73DF293B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3498" y="5684761"/>
            <a:ext cx="2213658" cy="1173239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D483846F-7702-D848-8976-478C89845244}"/>
              </a:ext>
            </a:extLst>
          </p:cNvPr>
          <p:cNvSpPr txBox="1"/>
          <p:nvPr/>
        </p:nvSpPr>
        <p:spPr>
          <a:xfrm>
            <a:off x="248005" y="328978"/>
            <a:ext cx="60690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solidFill>
                  <a:srgbClr val="00B050"/>
                </a:solidFill>
              </a:rPr>
              <a:t>¿Qué recomiendan las Sociedades </a:t>
            </a:r>
          </a:p>
          <a:p>
            <a:pPr algn="ctr"/>
            <a:r>
              <a:rPr lang="es-ES" sz="3200" b="1" dirty="0">
                <a:solidFill>
                  <a:srgbClr val="00B050"/>
                </a:solidFill>
              </a:rPr>
              <a:t>Científicas Médicas?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3CE88123-3071-354D-9B8B-36A32B415BD1}"/>
              </a:ext>
            </a:extLst>
          </p:cNvPr>
          <p:cNvGrpSpPr/>
          <p:nvPr/>
        </p:nvGrpSpPr>
        <p:grpSpPr>
          <a:xfrm>
            <a:off x="7007860" y="447489"/>
            <a:ext cx="4907280" cy="5730240"/>
            <a:chOff x="6938682" y="232489"/>
            <a:chExt cx="4883972" cy="5366865"/>
          </a:xfrm>
        </p:grpSpPr>
        <p:pic>
          <p:nvPicPr>
            <p:cNvPr id="2" name="Imagen 1">
              <a:extLst>
                <a:ext uri="{FF2B5EF4-FFF2-40B4-BE49-F238E27FC236}">
                  <a16:creationId xmlns:a16="http://schemas.microsoft.com/office/drawing/2014/main" id="{C28F563A-8073-E54E-8D22-E80456AF3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981713" y="232489"/>
              <a:ext cx="4840941" cy="1861474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A6895DCC-F873-054B-8B08-717A66E08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938682" y="2335879"/>
              <a:ext cx="4802532" cy="3263475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4BB72BB-E6E2-E740-9760-42FAC90BD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981489" y="2119251"/>
              <a:ext cx="4711070" cy="225911"/>
            </a:xfrm>
            <a:prstGeom prst="rect">
              <a:avLst/>
            </a:prstGeom>
          </p:spPr>
        </p:pic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3E6EE4F5-D199-2174-4FFF-75D3B457C4E7}"/>
              </a:ext>
            </a:extLst>
          </p:cNvPr>
          <p:cNvGrpSpPr/>
          <p:nvPr/>
        </p:nvGrpSpPr>
        <p:grpSpPr>
          <a:xfrm>
            <a:off x="276156" y="1547927"/>
            <a:ext cx="4596382" cy="4430143"/>
            <a:chOff x="148338" y="1685579"/>
            <a:chExt cx="4596382" cy="4430143"/>
          </a:xfrm>
        </p:grpSpPr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156D1306-2009-7327-2C8A-8AD0350DEDBF}"/>
                </a:ext>
              </a:extLst>
            </p:cNvPr>
            <p:cNvGrpSpPr/>
            <p:nvPr/>
          </p:nvGrpSpPr>
          <p:grpSpPr>
            <a:xfrm>
              <a:off x="148338" y="1685579"/>
              <a:ext cx="4596382" cy="4430143"/>
              <a:chOff x="148338" y="1685579"/>
              <a:chExt cx="4596382" cy="4430143"/>
            </a:xfrm>
          </p:grpSpPr>
          <p:grpSp>
            <p:nvGrpSpPr>
              <p:cNvPr id="12" name="Grupo 11">
                <a:extLst>
                  <a:ext uri="{FF2B5EF4-FFF2-40B4-BE49-F238E27FC236}">
                    <a16:creationId xmlns:a16="http://schemas.microsoft.com/office/drawing/2014/main" id="{2B8A7991-2A71-F949-9946-452AC4403608}"/>
                  </a:ext>
                </a:extLst>
              </p:cNvPr>
              <p:cNvGrpSpPr/>
              <p:nvPr/>
            </p:nvGrpSpPr>
            <p:grpSpPr>
              <a:xfrm>
                <a:off x="148338" y="1685579"/>
                <a:ext cx="4596382" cy="4430143"/>
                <a:chOff x="97538" y="2325659"/>
                <a:chExt cx="4596382" cy="4430143"/>
              </a:xfrm>
            </p:grpSpPr>
            <p:pic>
              <p:nvPicPr>
                <p:cNvPr id="11" name="Imagen 10">
                  <a:extLst>
                    <a:ext uri="{FF2B5EF4-FFF2-40B4-BE49-F238E27FC236}">
                      <a16:creationId xmlns:a16="http://schemas.microsoft.com/office/drawing/2014/main" id="{E7466109-6434-8846-BE55-A86835578F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90500" y="2325659"/>
                  <a:ext cx="1628140" cy="715990"/>
                </a:xfrm>
                <a:prstGeom prst="rect">
                  <a:avLst/>
                </a:prstGeom>
              </p:spPr>
            </p:pic>
            <p:pic>
              <p:nvPicPr>
                <p:cNvPr id="9" name="Imagen 8">
                  <a:extLst>
                    <a:ext uri="{FF2B5EF4-FFF2-40B4-BE49-F238E27FC236}">
                      <a16:creationId xmlns:a16="http://schemas.microsoft.com/office/drawing/2014/main" id="{A16C6099-0FDF-DE42-B975-415AF0F39EF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1"/>
                <a:srcRect r="32312"/>
                <a:stretch/>
              </p:blipFill>
              <p:spPr>
                <a:xfrm>
                  <a:off x="97538" y="2915322"/>
                  <a:ext cx="4596382" cy="3840480"/>
                </a:xfrm>
                <a:prstGeom prst="rect">
                  <a:avLst/>
                </a:prstGeom>
              </p:spPr>
            </p:pic>
          </p:grpSp>
          <p:cxnSp>
            <p:nvCxnSpPr>
              <p:cNvPr id="15" name="Conector recto 14">
                <a:extLst>
                  <a:ext uri="{FF2B5EF4-FFF2-40B4-BE49-F238E27FC236}">
                    <a16:creationId xmlns:a16="http://schemas.microsoft.com/office/drawing/2014/main" id="{0C3EFFBF-E75D-06D1-8269-060DBB58B4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7812" y="3227294"/>
                <a:ext cx="1385047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C88716B4-B76D-60B3-DE19-C23D5B5BEE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29970" y="3446928"/>
                <a:ext cx="25101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Grupo 31">
              <a:extLst>
                <a:ext uri="{FF2B5EF4-FFF2-40B4-BE49-F238E27FC236}">
                  <a16:creationId xmlns:a16="http://schemas.microsoft.com/office/drawing/2014/main" id="{D198CE31-4165-D3C6-B3A8-0EA80D9D75A2}"/>
                </a:ext>
              </a:extLst>
            </p:cNvPr>
            <p:cNvGrpSpPr/>
            <p:nvPr/>
          </p:nvGrpSpPr>
          <p:grpSpPr>
            <a:xfrm>
              <a:off x="1028700" y="4733363"/>
              <a:ext cx="2212041" cy="212913"/>
              <a:chOff x="1028700" y="4733363"/>
              <a:chExt cx="2212041" cy="212913"/>
            </a:xfrm>
          </p:grpSpPr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0087A353-56DC-2567-649A-6F5FCFCD6E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8700" y="4733363"/>
                <a:ext cx="2064124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Conector recto 23">
                <a:extLst>
                  <a:ext uri="{FF2B5EF4-FFF2-40B4-BE49-F238E27FC236}">
                    <a16:creationId xmlns:a16="http://schemas.microsoft.com/office/drawing/2014/main" id="{213BA0C7-DFB1-49F4-F3C4-8EABB0799C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44170" y="4946276"/>
                <a:ext cx="1696571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0283A4A0-16B6-075B-B891-04CB5FC3B2CD}"/>
                </a:ext>
              </a:extLst>
            </p:cNvPr>
            <p:cNvGrpSpPr/>
            <p:nvPr/>
          </p:nvGrpSpPr>
          <p:grpSpPr>
            <a:xfrm>
              <a:off x="948018" y="3666564"/>
              <a:ext cx="2570629" cy="423582"/>
              <a:chOff x="948018" y="3666564"/>
              <a:chExt cx="2570629" cy="423582"/>
            </a:xfrm>
          </p:grpSpPr>
          <p:cxnSp>
            <p:nvCxnSpPr>
              <p:cNvPr id="17" name="Conector recto 16">
                <a:extLst>
                  <a:ext uri="{FF2B5EF4-FFF2-40B4-BE49-F238E27FC236}">
                    <a16:creationId xmlns:a16="http://schemas.microsoft.com/office/drawing/2014/main" id="{F5DE41ED-3482-1E42-7CD9-659100C28769}"/>
                  </a:ext>
                </a:extLst>
              </p:cNvPr>
              <p:cNvCxnSpPr/>
              <p:nvPr/>
            </p:nvCxnSpPr>
            <p:spPr>
              <a:xfrm>
                <a:off x="2489947" y="3666564"/>
                <a:ext cx="1028700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Conector recto 17">
                <a:extLst>
                  <a:ext uri="{FF2B5EF4-FFF2-40B4-BE49-F238E27FC236}">
                    <a16:creationId xmlns:a16="http://schemas.microsoft.com/office/drawing/2014/main" id="{ED02E2DA-15AD-C648-024C-4824EA7576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8018" y="3879482"/>
                <a:ext cx="1653988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Conector recto 24">
                <a:extLst>
                  <a:ext uri="{FF2B5EF4-FFF2-40B4-BE49-F238E27FC236}">
                    <a16:creationId xmlns:a16="http://schemas.microsoft.com/office/drawing/2014/main" id="{2A152F85-3B19-52CC-AFD6-5797232049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7423" y="4090146"/>
                <a:ext cx="1550895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8B37BE4-55B5-48DC-E676-C0A86EF545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grpSp>
        <p:nvGrpSpPr>
          <p:cNvPr id="19" name="Grupo 18">
            <a:extLst>
              <a:ext uri="{FF2B5EF4-FFF2-40B4-BE49-F238E27FC236}">
                <a16:creationId xmlns:a16="http://schemas.microsoft.com/office/drawing/2014/main" id="{1DA86939-DFD1-D672-67E9-6D61F501DD9C}"/>
              </a:ext>
            </a:extLst>
          </p:cNvPr>
          <p:cNvGrpSpPr/>
          <p:nvPr/>
        </p:nvGrpSpPr>
        <p:grpSpPr>
          <a:xfrm>
            <a:off x="6506835" y="663792"/>
            <a:ext cx="5409009" cy="5730240"/>
            <a:chOff x="6620431" y="508000"/>
            <a:chExt cx="5409009" cy="5730240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id="{C8D0A58A-BD31-F6FE-3AB4-285C49194CA5}"/>
                </a:ext>
              </a:extLst>
            </p:cNvPr>
            <p:cNvGrpSpPr/>
            <p:nvPr/>
          </p:nvGrpSpPr>
          <p:grpSpPr>
            <a:xfrm>
              <a:off x="7122160" y="508000"/>
              <a:ext cx="4907280" cy="5730240"/>
              <a:chOff x="6938682" y="232489"/>
              <a:chExt cx="4883972" cy="5366865"/>
            </a:xfrm>
          </p:grpSpPr>
          <p:pic>
            <p:nvPicPr>
              <p:cNvPr id="26" name="Imagen 25">
                <a:extLst>
                  <a:ext uri="{FF2B5EF4-FFF2-40B4-BE49-F238E27FC236}">
                    <a16:creationId xmlns:a16="http://schemas.microsoft.com/office/drawing/2014/main" id="{5BC72808-9970-C0CF-4CD4-0C3438B434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981713" y="232489"/>
                <a:ext cx="4840941" cy="1861474"/>
              </a:xfrm>
              <a:prstGeom prst="rect">
                <a:avLst/>
              </a:prstGeom>
            </p:spPr>
          </p:pic>
          <p:pic>
            <p:nvPicPr>
              <p:cNvPr id="27" name="Imagen 26">
                <a:extLst>
                  <a:ext uri="{FF2B5EF4-FFF2-40B4-BE49-F238E27FC236}">
                    <a16:creationId xmlns:a16="http://schemas.microsoft.com/office/drawing/2014/main" id="{A1BA4D1A-78ED-09BF-8B01-3B6E7ACD09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938682" y="2335879"/>
                <a:ext cx="4802532" cy="3263475"/>
              </a:xfrm>
              <a:prstGeom prst="rect">
                <a:avLst/>
              </a:prstGeom>
            </p:spPr>
          </p:pic>
          <p:pic>
            <p:nvPicPr>
              <p:cNvPr id="29" name="Imagen 28">
                <a:extLst>
                  <a:ext uri="{FF2B5EF4-FFF2-40B4-BE49-F238E27FC236}">
                    <a16:creationId xmlns:a16="http://schemas.microsoft.com/office/drawing/2014/main" id="{7F49F237-22B5-AC40-F252-E382DE7524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81489" y="2119251"/>
                <a:ext cx="4711070" cy="225911"/>
              </a:xfrm>
              <a:prstGeom prst="rect">
                <a:avLst/>
              </a:prstGeom>
            </p:spPr>
          </p:pic>
        </p:grp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A509AF02-EFA5-7125-9D21-637DFBD8B1BE}"/>
                </a:ext>
              </a:extLst>
            </p:cNvPr>
            <p:cNvCxnSpPr/>
            <p:nvPr/>
          </p:nvCxnSpPr>
          <p:spPr>
            <a:xfrm>
              <a:off x="6620431" y="4080878"/>
              <a:ext cx="642796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Imagen 29">
            <a:extLst>
              <a:ext uri="{FF2B5EF4-FFF2-40B4-BE49-F238E27FC236}">
                <a16:creationId xmlns:a16="http://schemas.microsoft.com/office/drawing/2014/main" id="{68CBB0DA-3C9F-B210-5558-5FC64534E20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5452" y="5945602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80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68"/>
    </mc:Choice>
    <mc:Fallback xmlns="">
      <p:transition spd="slow" advTm="9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088EE72B-6614-2442-97A4-3DFF51DD3604}"/>
              </a:ext>
            </a:extLst>
          </p:cNvPr>
          <p:cNvSpPr txBox="1"/>
          <p:nvPr/>
        </p:nvSpPr>
        <p:spPr>
          <a:xfrm>
            <a:off x="292264" y="4543788"/>
            <a:ext cx="55658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4. Porque en 10 años ahorraríamos 10 millones de </a:t>
            </a:r>
          </a:p>
          <a:p>
            <a:r>
              <a:rPr lang="es-ES" sz="2000" b="1" dirty="0"/>
              <a:t>    toneladas de CO</a:t>
            </a:r>
            <a:r>
              <a:rPr lang="es-ES" sz="2000" b="1" baseline="-25000" dirty="0"/>
              <a:t>2</a:t>
            </a:r>
            <a:r>
              <a:rPr lang="es-ES" sz="2000" b="1" dirty="0"/>
              <a:t>e.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0B20756-89CE-F54E-90B3-E0CC8B0924AA}"/>
              </a:ext>
            </a:extLst>
          </p:cNvPr>
          <p:cNvSpPr txBox="1"/>
          <p:nvPr/>
        </p:nvSpPr>
        <p:spPr>
          <a:xfrm>
            <a:off x="276942" y="2546532"/>
            <a:ext cx="87620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2. Se pueden ahorrar 300.000 toneladas anuales si prescribiéramos como Suecia.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9C933C-E048-0146-BA32-7542DD99BBBB}"/>
              </a:ext>
            </a:extLst>
          </p:cNvPr>
          <p:cNvSpPr txBox="1"/>
          <p:nvPr/>
        </p:nvSpPr>
        <p:spPr>
          <a:xfrm>
            <a:off x="282753" y="1604285"/>
            <a:ext cx="76555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s-ES" sz="2000" b="1" dirty="0"/>
              <a:t>Cada año, en España, 15 millones de pMDI vierten a la atmósfera  </a:t>
            </a:r>
          </a:p>
          <a:p>
            <a:r>
              <a:rPr lang="es-ES" sz="2000" b="1" dirty="0"/>
              <a:t>        400.000 toneladas de CO</a:t>
            </a:r>
            <a:r>
              <a:rPr lang="es-ES" sz="2000" b="1" baseline="-25000" dirty="0"/>
              <a:t>2</a:t>
            </a:r>
            <a:r>
              <a:rPr lang="es-ES" sz="2000" b="1" dirty="0"/>
              <a:t>e.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628696-97A8-064E-9A5F-6E7F6D9BF3EB}"/>
              </a:ext>
            </a:extLst>
          </p:cNvPr>
          <p:cNvSpPr txBox="1"/>
          <p:nvPr/>
        </p:nvSpPr>
        <p:spPr>
          <a:xfrm>
            <a:off x="285276" y="3387369"/>
            <a:ext cx="5924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3. Sus gases propelentes se mantienen 15 y 36 años en</a:t>
            </a:r>
          </a:p>
          <a:p>
            <a:r>
              <a:rPr lang="es-ES" sz="2000" b="1" dirty="0"/>
              <a:t>    la atmósfera.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8C6A6C2-8DEB-AC45-A98D-34F1B200BB8F}"/>
              </a:ext>
            </a:extLst>
          </p:cNvPr>
          <p:cNvSpPr txBox="1"/>
          <p:nvPr/>
        </p:nvSpPr>
        <p:spPr>
          <a:xfrm>
            <a:off x="291120" y="5724639"/>
            <a:ext cx="57313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 5. Los pMDI multiplican x30 la huella de carbono de</a:t>
            </a:r>
          </a:p>
          <a:p>
            <a:r>
              <a:rPr lang="es-ES" sz="2000" b="1" dirty="0"/>
              <a:t>     los DPI, SMI o la nebulización.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F5A71BDB-7D89-2F8A-11E4-BE6679D13E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7886" y="3058153"/>
            <a:ext cx="5525439" cy="364109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8A907AC-B28F-2445-83A3-8727F012A2F3}"/>
              </a:ext>
            </a:extLst>
          </p:cNvPr>
          <p:cNvSpPr txBox="1"/>
          <p:nvPr/>
        </p:nvSpPr>
        <p:spPr>
          <a:xfrm>
            <a:off x="148599" y="101751"/>
            <a:ext cx="58044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00B050"/>
                </a:solidFill>
              </a:rPr>
              <a:t>¿Por qué tenemos que disminuir </a:t>
            </a:r>
          </a:p>
          <a:p>
            <a:pPr algn="ctr"/>
            <a:r>
              <a:rPr lang="es-ES" sz="3200" b="1" dirty="0">
                <a:solidFill>
                  <a:srgbClr val="00B050"/>
                </a:solidFill>
              </a:rPr>
              <a:t>la prescripción de pMDI?</a:t>
            </a: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B3B1E98-5F82-8F11-979A-D82CFC90EB53}"/>
              </a:ext>
            </a:extLst>
          </p:cNvPr>
          <p:cNvCxnSpPr>
            <a:cxnSpLocks/>
          </p:cNvCxnSpPr>
          <p:nvPr/>
        </p:nvCxnSpPr>
        <p:spPr>
          <a:xfrm>
            <a:off x="887896" y="169627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020D0A41-5D63-019F-737E-7AC6F1816882}"/>
              </a:ext>
            </a:extLst>
          </p:cNvPr>
          <p:cNvCxnSpPr>
            <a:cxnSpLocks/>
          </p:cNvCxnSpPr>
          <p:nvPr/>
        </p:nvCxnSpPr>
        <p:spPr>
          <a:xfrm>
            <a:off x="225289" y="1378225"/>
            <a:ext cx="0" cy="4744278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Imagen 17">
            <a:extLst>
              <a:ext uri="{FF2B5EF4-FFF2-40B4-BE49-F238E27FC236}">
                <a16:creationId xmlns:a16="http://schemas.microsoft.com/office/drawing/2014/main" id="{9424F64E-6F09-E083-7CC9-3A343554A4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5463" y="1337339"/>
            <a:ext cx="2468748" cy="130843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7D6CC12-8BEE-268B-EC99-EBF04AE5F3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21047EDF-AF87-35CF-FE8A-E813E3F06F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039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00"/>
    </mc:Choice>
    <mc:Fallback xmlns="">
      <p:transition spd="slow" advTm="88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211C0E64-18ED-1B47-954E-EC234A32DF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7091" y="1178969"/>
            <a:ext cx="2521050" cy="133615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5A71BDB-7D89-2F8A-11E4-BE6679D13E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7642" y="2730166"/>
            <a:ext cx="5525439" cy="36410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81E48FD-983A-5220-0D86-7BAB71E1E7CD}"/>
              </a:ext>
            </a:extLst>
          </p:cNvPr>
          <p:cNvSpPr txBox="1"/>
          <p:nvPr/>
        </p:nvSpPr>
        <p:spPr>
          <a:xfrm>
            <a:off x="278295" y="2040836"/>
            <a:ext cx="7563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7. No existe un paciente que sólo se pueda tratar con pMDI. </a:t>
            </a:r>
          </a:p>
          <a:p>
            <a:r>
              <a:rPr lang="es-ES" sz="2000" b="1" dirty="0"/>
              <a:t>    Siempre hay un dispositivo menos agresivo con el  medioambiente.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9FD8642-1B6C-0967-9947-409977DBFABD}"/>
              </a:ext>
            </a:extLst>
          </p:cNvPr>
          <p:cNvSpPr txBox="1"/>
          <p:nvPr/>
        </p:nvSpPr>
        <p:spPr>
          <a:xfrm>
            <a:off x="265044" y="5141851"/>
            <a:ext cx="54989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10. Los pMDI tienen dos inconvenientes: precisan </a:t>
            </a:r>
          </a:p>
          <a:p>
            <a:r>
              <a:rPr lang="es-ES" sz="2000" b="1" dirty="0"/>
              <a:t>      cámaras y no se pueden tirar a la basura.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452A03D-269E-35D4-945C-143E6255D0A0}"/>
              </a:ext>
            </a:extLst>
          </p:cNvPr>
          <p:cNvSpPr txBox="1"/>
          <p:nvPr/>
        </p:nvSpPr>
        <p:spPr>
          <a:xfrm>
            <a:off x="291546" y="2955239"/>
            <a:ext cx="53201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8. Las guías médicas y las sociedades científicas </a:t>
            </a:r>
          </a:p>
          <a:p>
            <a:r>
              <a:rPr lang="es-ES" sz="2000" b="1" dirty="0"/>
              <a:t>     lo recomiendan.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338B886-CCB6-3FB2-0747-DC34ACDC8E74}"/>
              </a:ext>
            </a:extLst>
          </p:cNvPr>
          <p:cNvSpPr txBox="1"/>
          <p:nvPr/>
        </p:nvSpPr>
        <p:spPr>
          <a:xfrm>
            <a:off x="291549" y="1431237"/>
            <a:ext cx="81148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6. No controlan la enfermedad mejor que los DPI, los SMI o la nebulización.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F97D9AD-B655-C607-1B6B-AC9146032561}"/>
              </a:ext>
            </a:extLst>
          </p:cNvPr>
          <p:cNvSpPr txBox="1"/>
          <p:nvPr/>
        </p:nvSpPr>
        <p:spPr>
          <a:xfrm>
            <a:off x="278294" y="3896146"/>
            <a:ext cx="59289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9. El 60% de los pacientes con pMDI están de acuerdo </a:t>
            </a:r>
          </a:p>
          <a:p>
            <a:r>
              <a:rPr lang="es-ES" sz="2000" b="1" dirty="0"/>
              <a:t>    en cambiara DPI o SMI si se les explica su relación </a:t>
            </a:r>
          </a:p>
          <a:p>
            <a:r>
              <a:rPr lang="es-ES" sz="2000" b="1" dirty="0"/>
              <a:t>    con el medioambiente.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CD69860A-2A33-4284-CF18-DDC1DFBC94AA}"/>
              </a:ext>
            </a:extLst>
          </p:cNvPr>
          <p:cNvSpPr txBox="1"/>
          <p:nvPr/>
        </p:nvSpPr>
        <p:spPr>
          <a:xfrm>
            <a:off x="148599" y="101751"/>
            <a:ext cx="58044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rgbClr val="00B050"/>
                </a:solidFill>
              </a:rPr>
              <a:t>¿Por qué tenemos que disminuir </a:t>
            </a:r>
          </a:p>
          <a:p>
            <a:pPr algn="ctr"/>
            <a:r>
              <a:rPr lang="es-ES" sz="3200" b="1" dirty="0">
                <a:solidFill>
                  <a:srgbClr val="00B050"/>
                </a:solidFill>
              </a:rPr>
              <a:t>la prescripción de pMDI?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C27FA468-8908-A29E-1E5E-07469456856A}"/>
              </a:ext>
            </a:extLst>
          </p:cNvPr>
          <p:cNvCxnSpPr>
            <a:cxnSpLocks/>
          </p:cNvCxnSpPr>
          <p:nvPr/>
        </p:nvCxnSpPr>
        <p:spPr>
          <a:xfrm>
            <a:off x="225289" y="1378225"/>
            <a:ext cx="0" cy="4744278"/>
          </a:xfrm>
          <a:prstGeom prst="line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6EB09579-0E7E-C118-F8D2-C0512B6B3F27}"/>
              </a:ext>
            </a:extLst>
          </p:cNvPr>
          <p:cNvSpPr txBox="1"/>
          <p:nvPr/>
        </p:nvSpPr>
        <p:spPr>
          <a:xfrm>
            <a:off x="124482" y="6082749"/>
            <a:ext cx="64354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</a:rPr>
              <a:t>Cualquier cambio hay que hacerlo pactado con el paciente </a:t>
            </a:r>
          </a:p>
          <a:p>
            <a:pPr algn="ctr"/>
            <a:r>
              <a:rPr lang="es-ES" sz="2000" b="1" dirty="0">
                <a:solidFill>
                  <a:srgbClr val="FF0000"/>
                </a:solidFill>
              </a:rPr>
              <a:t>y en su beneficio.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12D3C3-FC47-EDE5-1A75-C8C77C41D2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38C2940-BD4C-87CE-9454-938B43C6532E}"/>
              </a:ext>
            </a:extLst>
          </p:cNvPr>
          <p:cNvSpPr txBox="1"/>
          <p:nvPr/>
        </p:nvSpPr>
        <p:spPr>
          <a:xfrm>
            <a:off x="9163875" y="6470374"/>
            <a:ext cx="2944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>
                <a:solidFill>
                  <a:srgbClr val="0070C0"/>
                </a:solidFill>
              </a:rPr>
              <a:t>Mclean</a:t>
            </a:r>
            <a:r>
              <a:rPr lang="es-ES" sz="1400" dirty="0">
                <a:solidFill>
                  <a:srgbClr val="0070C0"/>
                </a:solidFill>
              </a:rPr>
              <a:t>: Royal </a:t>
            </a:r>
            <a:r>
              <a:rPr lang="es-ES" sz="1400" dirty="0" err="1">
                <a:solidFill>
                  <a:srgbClr val="0070C0"/>
                </a:solidFill>
              </a:rPr>
              <a:t>Pharmaceutical</a:t>
            </a:r>
            <a:r>
              <a:rPr lang="es-ES" sz="1400" dirty="0">
                <a:solidFill>
                  <a:srgbClr val="0070C0"/>
                </a:solidFill>
              </a:rPr>
              <a:t> </a:t>
            </a:r>
            <a:r>
              <a:rPr lang="es-ES" sz="1400" dirty="0" err="1">
                <a:solidFill>
                  <a:srgbClr val="0070C0"/>
                </a:solidFill>
              </a:rPr>
              <a:t>Society</a:t>
            </a:r>
            <a:endParaRPr lang="es-ES" sz="1400" dirty="0">
              <a:solidFill>
                <a:srgbClr val="0070C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254EA93-48AB-98B7-466F-BDCC4E3344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1973" y="235861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472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90"/>
    </mc:Choice>
    <mc:Fallback xmlns="">
      <p:transition spd="slow" advTm="74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10" grpId="0"/>
      <p:bldP spid="11" grpId="0"/>
      <p:bldP spid="14" grpId="0"/>
      <p:bldP spid="16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F1BE1E6-A59E-FE2F-F54D-522C2A07ADBC}"/>
              </a:ext>
            </a:extLst>
          </p:cNvPr>
          <p:cNvSpPr txBox="1"/>
          <p:nvPr/>
        </p:nvSpPr>
        <p:spPr>
          <a:xfrm>
            <a:off x="728869" y="5261110"/>
            <a:ext cx="5144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>
                <a:solidFill>
                  <a:srgbClr val="00B050"/>
                </a:solidFill>
              </a:rPr>
              <a:t>Gracias por su atención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953621F-15C5-FF53-B036-B392679CDE5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375"/>
          <a:stretch/>
        </p:blipFill>
        <p:spPr>
          <a:xfrm>
            <a:off x="457353" y="1526343"/>
            <a:ext cx="5779900" cy="3178178"/>
          </a:xfrm>
          <a:prstGeom prst="rect">
            <a:avLst/>
          </a:prstGeom>
        </p:spPr>
      </p:pic>
      <p:grpSp>
        <p:nvGrpSpPr>
          <p:cNvPr id="15" name="Grupo 14">
            <a:extLst>
              <a:ext uri="{FF2B5EF4-FFF2-40B4-BE49-F238E27FC236}">
                <a16:creationId xmlns:a16="http://schemas.microsoft.com/office/drawing/2014/main" id="{31337200-D4E5-2007-BF21-523256D0E882}"/>
              </a:ext>
            </a:extLst>
          </p:cNvPr>
          <p:cNvGrpSpPr/>
          <p:nvPr/>
        </p:nvGrpSpPr>
        <p:grpSpPr>
          <a:xfrm>
            <a:off x="7192341" y="3562897"/>
            <a:ext cx="4403311" cy="3088037"/>
            <a:chOff x="7192341" y="3562897"/>
            <a:chExt cx="4403311" cy="3088037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BE95E65D-5E13-07CF-F09C-D1C58ABF5D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192341" y="3562897"/>
              <a:ext cx="4403311" cy="3088037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8373D504-048C-0F6B-E0BB-7E0FA07CCF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461345" y="3649912"/>
              <a:ext cx="1015037" cy="537969"/>
            </a:xfrm>
            <a:prstGeom prst="rect">
              <a:avLst/>
            </a:prstGeom>
          </p:spPr>
        </p:pic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43C5BF4-9FF1-3C4B-F99C-31BF2F79EF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72F4550-214E-5FAB-A82C-8B08E0A88DE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95838" y="459057"/>
            <a:ext cx="2975518" cy="2975518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9F804EF0-E6BB-7205-ECB3-643AD8E5EFC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5986" y="304575"/>
            <a:ext cx="2635129" cy="9434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232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8|59.2|24.5|2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6.4|110.4|35.8|8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26.1|28.7|26.9|1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5.2|10.4|16.7|4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4.3|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5|12.7|3.6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3|11.3|10.9|20.7|15.8|10.1|2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8|8.7|4.5|1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6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4|35.4|13.4|13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6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2.4|16.7|17.9|11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0.5|9.3|12.8|11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10763</TotalTime>
  <Words>1388</Words>
  <Application>Microsoft Office PowerPoint</Application>
  <PresentationFormat>Panorámica</PresentationFormat>
  <Paragraphs>242</Paragraphs>
  <Slides>26</Slides>
  <Notes>14</Notes>
  <HiddenSlides>1</HiddenSlides>
  <MMClips>25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Courier New</vt:lpstr>
      <vt:lpstr>Helvetica</vt:lpstr>
      <vt:lpstr>Helvetica Neue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Pedro Cabrera-Navarro</dc:creator>
  <cp:keywords/>
  <dc:description/>
  <cp:lastModifiedBy>ICOMOu</cp:lastModifiedBy>
  <cp:revision>136</cp:revision>
  <dcterms:created xsi:type="dcterms:W3CDTF">2022-03-08T10:56:07Z</dcterms:created>
  <dcterms:modified xsi:type="dcterms:W3CDTF">2022-09-26T07:51:10Z</dcterms:modified>
  <cp:category/>
</cp:coreProperties>
</file>